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256" r:id="rId3"/>
    <p:sldId id="582" r:id="rId4"/>
    <p:sldId id="583" r:id="rId5"/>
    <p:sldId id="584" r:id="rId6"/>
    <p:sldId id="585" r:id="rId7"/>
    <p:sldId id="587" r:id="rId8"/>
    <p:sldId id="588" r:id="rId9"/>
    <p:sldId id="589" r:id="rId10"/>
    <p:sldId id="534" r:id="rId11"/>
    <p:sldId id="535" r:id="rId12"/>
    <p:sldId id="568" r:id="rId13"/>
    <p:sldId id="575" r:id="rId14"/>
    <p:sldId id="569" r:id="rId15"/>
    <p:sldId id="570" r:id="rId16"/>
    <p:sldId id="571" r:id="rId17"/>
    <p:sldId id="572" r:id="rId18"/>
    <p:sldId id="573" r:id="rId19"/>
    <p:sldId id="574" r:id="rId20"/>
    <p:sldId id="576" r:id="rId21"/>
    <p:sldId id="556" r:id="rId22"/>
    <p:sldId id="557" r:id="rId23"/>
    <p:sldId id="580" r:id="rId24"/>
    <p:sldId id="558" r:id="rId25"/>
    <p:sldId id="560" r:id="rId26"/>
    <p:sldId id="562" r:id="rId27"/>
    <p:sldId id="566" r:id="rId28"/>
    <p:sldId id="567" r:id="rId29"/>
    <p:sldId id="561" r:id="rId30"/>
    <p:sldId id="563" r:id="rId31"/>
    <p:sldId id="564" r:id="rId32"/>
    <p:sldId id="565" r:id="rId33"/>
    <p:sldId id="578" r:id="rId34"/>
    <p:sldId id="579" r:id="rId35"/>
    <p:sldId id="581" r:id="rId36"/>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2909">
          <p15:clr>
            <a:srgbClr val="A4A3A4"/>
          </p15:clr>
        </p15:guide>
        <p15:guide id="4"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Thornton" initials="HLT" lastIdx="1" clrIdx="0"/>
  <p:cmAuthor id="1" name="Baker, Diane" initials="BD" lastIdx="3" clrIdx="1"/>
  <p:cmAuthor id="2" name="Kate M Finnerty" initials="KMF" lastIdx="29" clrIdx="2">
    <p:extLst/>
  </p:cmAuthor>
  <p:cmAuthor id="3" name="Jones Marianne Elizabeth" initials="JME" lastIdx="4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a:srgbClr val="E44D0A"/>
    <a:srgbClr val="C3AD0D"/>
    <a:srgbClr val="006666"/>
    <a:srgbClr val="095B26"/>
    <a:srgbClr val="008080"/>
    <a:srgbClr val="12B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65167" autoAdjust="0"/>
  </p:normalViewPr>
  <p:slideViewPr>
    <p:cSldViewPr>
      <p:cViewPr varScale="1">
        <p:scale>
          <a:sx n="69" d="100"/>
          <a:sy n="69" d="100"/>
        </p:scale>
        <p:origin x="1512" y="30"/>
      </p:cViewPr>
      <p:guideLst>
        <p:guide orient="horz" pos="2160"/>
        <p:guide pos="2880"/>
      </p:guideLst>
    </p:cSldViewPr>
  </p:slideViewPr>
  <p:outlineViewPr>
    <p:cViewPr>
      <p:scale>
        <a:sx n="33" d="100"/>
        <a:sy n="33" d="100"/>
      </p:scale>
      <p:origin x="0" y="12948"/>
    </p:cViewPr>
  </p:outlineViewPr>
  <p:notesTextViewPr>
    <p:cViewPr>
      <p:scale>
        <a:sx n="100" d="100"/>
        <a:sy n="100" d="100"/>
      </p:scale>
      <p:origin x="0" y="0"/>
    </p:cViewPr>
  </p:notesTextViewPr>
  <p:sorterViewPr>
    <p:cViewPr>
      <p:scale>
        <a:sx n="120" d="100"/>
        <a:sy n="120" d="100"/>
      </p:scale>
      <p:origin x="0" y="7254"/>
    </p:cViewPr>
  </p:sorterViewPr>
  <p:notesViewPr>
    <p:cSldViewPr>
      <p:cViewPr varScale="1">
        <p:scale>
          <a:sx n="87" d="100"/>
          <a:sy n="87" d="100"/>
        </p:scale>
        <p:origin x="-3042" y="-90"/>
      </p:cViewPr>
      <p:guideLst>
        <p:guide orient="horz" pos="2949"/>
        <p:guide pos="2229"/>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DA9E4-2365-415B-9A0B-8FBFAA45F9E9}" type="doc">
      <dgm:prSet loTypeId="urn:microsoft.com/office/officeart/2005/8/layout/venn1" loCatId="relationship" qsTypeId="urn:microsoft.com/office/officeart/2005/8/quickstyle/3d3" qsCatId="3D" csTypeId="urn:microsoft.com/office/officeart/2005/8/colors/colorful5" csCatId="colorful" phldr="1"/>
      <dgm:spPr/>
    </dgm:pt>
    <dgm:pt modelId="{0E16D1AA-64C6-4271-96CB-FFC302C802BD}">
      <dgm:prSet phldrT="[Text]" custT="1"/>
      <dgm:spPr/>
      <dgm:t>
        <a:bodyPr/>
        <a:lstStyle/>
        <a:p>
          <a:endParaRPr lang="en-US" sz="1800" b="1" dirty="0">
            <a:latin typeface="Calibri" panose="020F0502020204030204" pitchFamily="34" charset="0"/>
          </a:endParaRPr>
        </a:p>
        <a:p>
          <a:endParaRPr lang="en-US" sz="1800" b="1" dirty="0">
            <a:latin typeface="Calibri" panose="020F0502020204030204" pitchFamily="34" charset="0"/>
          </a:endParaRPr>
        </a:p>
        <a:p>
          <a:endParaRPr lang="en-US" sz="1800" b="1" dirty="0">
            <a:latin typeface="Calibri" panose="020F0502020204030204" pitchFamily="34" charset="0"/>
          </a:endParaRPr>
        </a:p>
      </dgm:t>
    </dgm:pt>
    <dgm:pt modelId="{0697084C-8398-4871-B703-0A1946637E2E}" type="parTrans" cxnId="{B3FD3BB3-C32D-4852-B9CA-70D294400E42}">
      <dgm:prSet/>
      <dgm:spPr/>
      <dgm:t>
        <a:bodyPr/>
        <a:lstStyle/>
        <a:p>
          <a:endParaRPr lang="en-US">
            <a:latin typeface="Calibri" panose="020F0502020204030204" pitchFamily="34" charset="0"/>
          </a:endParaRPr>
        </a:p>
      </dgm:t>
    </dgm:pt>
    <dgm:pt modelId="{734BE7E3-4A17-4555-B5B1-4CF10B30F664}" type="sibTrans" cxnId="{B3FD3BB3-C32D-4852-B9CA-70D294400E42}">
      <dgm:prSet/>
      <dgm:spPr/>
      <dgm:t>
        <a:bodyPr/>
        <a:lstStyle/>
        <a:p>
          <a:endParaRPr lang="en-US">
            <a:latin typeface="Calibri" panose="020F0502020204030204" pitchFamily="34" charset="0"/>
          </a:endParaRPr>
        </a:p>
      </dgm:t>
    </dgm:pt>
    <dgm:pt modelId="{ED221528-1C43-470D-9FE8-E29D511AB165}">
      <dgm:prSet phldrT="[Text]" custT="1"/>
      <dgm:spPr/>
      <dgm:t>
        <a:bodyPr/>
        <a:lstStyle/>
        <a:p>
          <a:r>
            <a:rPr lang="en-US" sz="2600" b="1" dirty="0">
              <a:effectLst>
                <a:outerShdw blurRad="38100" dist="38100" dir="2700000" algn="tl">
                  <a:srgbClr val="000000">
                    <a:alpha val="43137"/>
                  </a:srgbClr>
                </a:outerShdw>
              </a:effectLst>
              <a:latin typeface="Calibri" panose="020F0502020204030204" pitchFamily="34" charset="0"/>
            </a:rPr>
            <a:t>Landowner</a:t>
          </a:r>
        </a:p>
      </dgm:t>
    </dgm:pt>
    <dgm:pt modelId="{FD7B71C2-CA9D-4F55-BD6E-3BEB14F329EF}" type="parTrans" cxnId="{3AFA9D64-548A-47A4-BBB4-1605363B33E6}">
      <dgm:prSet/>
      <dgm:spPr/>
      <dgm:t>
        <a:bodyPr/>
        <a:lstStyle/>
        <a:p>
          <a:endParaRPr lang="en-US">
            <a:latin typeface="Calibri" panose="020F0502020204030204" pitchFamily="34" charset="0"/>
          </a:endParaRPr>
        </a:p>
      </dgm:t>
    </dgm:pt>
    <dgm:pt modelId="{16C75C5F-B511-4209-B2F1-E5B045303886}" type="sibTrans" cxnId="{3AFA9D64-548A-47A4-BBB4-1605363B33E6}">
      <dgm:prSet/>
      <dgm:spPr/>
      <dgm:t>
        <a:bodyPr/>
        <a:lstStyle/>
        <a:p>
          <a:endParaRPr lang="en-US">
            <a:latin typeface="Calibri" panose="020F0502020204030204" pitchFamily="34" charset="0"/>
          </a:endParaRPr>
        </a:p>
      </dgm:t>
    </dgm:pt>
    <dgm:pt modelId="{6E93561B-F443-4DB1-983D-6724DB5CF06F}">
      <dgm:prSet phldrT="[Text]" custT="1"/>
      <dgm:spPr/>
      <dgm:t>
        <a:bodyPr/>
        <a:lstStyle/>
        <a:p>
          <a:r>
            <a:rPr lang="en-US" sz="2600" b="1" dirty="0">
              <a:effectLst>
                <a:outerShdw blurRad="38100" dist="38100" dir="2700000" algn="tl">
                  <a:srgbClr val="000000">
                    <a:alpha val="43137"/>
                  </a:srgbClr>
                </a:outerShdw>
              </a:effectLst>
              <a:latin typeface="Calibri" panose="020F0502020204030204" pitchFamily="34" charset="0"/>
            </a:rPr>
            <a:t>         Tribe</a:t>
          </a:r>
        </a:p>
      </dgm:t>
    </dgm:pt>
    <dgm:pt modelId="{30453984-C3C5-4997-8C8D-F281F68AE9DF}" type="parTrans" cxnId="{EFE46B76-B7EA-4956-9F86-C4018E39E00D}">
      <dgm:prSet/>
      <dgm:spPr/>
      <dgm:t>
        <a:bodyPr/>
        <a:lstStyle/>
        <a:p>
          <a:endParaRPr lang="en-US">
            <a:latin typeface="Calibri" panose="020F0502020204030204" pitchFamily="34" charset="0"/>
          </a:endParaRPr>
        </a:p>
      </dgm:t>
    </dgm:pt>
    <dgm:pt modelId="{118F8225-20EB-48F1-B6B5-93E4081BCEBF}" type="sibTrans" cxnId="{EFE46B76-B7EA-4956-9F86-C4018E39E00D}">
      <dgm:prSet/>
      <dgm:spPr/>
      <dgm:t>
        <a:bodyPr/>
        <a:lstStyle/>
        <a:p>
          <a:endParaRPr lang="en-US">
            <a:latin typeface="Calibri" panose="020F0502020204030204" pitchFamily="34" charset="0"/>
          </a:endParaRPr>
        </a:p>
      </dgm:t>
    </dgm:pt>
    <dgm:pt modelId="{89B34D58-3787-477A-AFBD-86BBACC46C50}" type="pres">
      <dgm:prSet presAssocID="{BFCDA9E4-2365-415B-9A0B-8FBFAA45F9E9}" presName="compositeShape" presStyleCnt="0">
        <dgm:presLayoutVars>
          <dgm:chMax val="7"/>
          <dgm:dir/>
          <dgm:resizeHandles val="exact"/>
        </dgm:presLayoutVars>
      </dgm:prSet>
      <dgm:spPr/>
    </dgm:pt>
    <dgm:pt modelId="{475112F8-B671-422C-B3CE-355C04379CD0}" type="pres">
      <dgm:prSet presAssocID="{0E16D1AA-64C6-4271-96CB-FFC302C802BD}" presName="circ1" presStyleLbl="vennNode1" presStyleIdx="0" presStyleCnt="3" custScaleX="123063"/>
      <dgm:spPr/>
    </dgm:pt>
    <dgm:pt modelId="{BC93084F-7251-4B8E-BE57-96B4AE4479EB}" type="pres">
      <dgm:prSet presAssocID="{0E16D1AA-64C6-4271-96CB-FFC302C802BD}" presName="circ1Tx" presStyleLbl="revTx" presStyleIdx="0" presStyleCnt="0">
        <dgm:presLayoutVars>
          <dgm:chMax val="0"/>
          <dgm:chPref val="0"/>
          <dgm:bulletEnabled val="1"/>
        </dgm:presLayoutVars>
      </dgm:prSet>
      <dgm:spPr/>
    </dgm:pt>
    <dgm:pt modelId="{192C726A-6828-406F-9A31-D3054AE9DC88}" type="pres">
      <dgm:prSet presAssocID="{ED221528-1C43-470D-9FE8-E29D511AB165}" presName="circ2" presStyleLbl="vennNode1" presStyleIdx="1" presStyleCnt="3"/>
      <dgm:spPr/>
    </dgm:pt>
    <dgm:pt modelId="{ED3F9712-6E44-4001-8D4A-AFB529A2522F}" type="pres">
      <dgm:prSet presAssocID="{ED221528-1C43-470D-9FE8-E29D511AB165}" presName="circ2Tx" presStyleLbl="revTx" presStyleIdx="0" presStyleCnt="0">
        <dgm:presLayoutVars>
          <dgm:chMax val="0"/>
          <dgm:chPref val="0"/>
          <dgm:bulletEnabled val="1"/>
        </dgm:presLayoutVars>
      </dgm:prSet>
      <dgm:spPr/>
    </dgm:pt>
    <dgm:pt modelId="{2C4001E8-BBC2-45E9-B850-7D4D3B6F17AF}" type="pres">
      <dgm:prSet presAssocID="{6E93561B-F443-4DB1-983D-6724DB5CF06F}" presName="circ3" presStyleLbl="vennNode1" presStyleIdx="2" presStyleCnt="3"/>
      <dgm:spPr/>
    </dgm:pt>
    <dgm:pt modelId="{AE95D1CD-D26F-431C-968C-C0304153C7D8}" type="pres">
      <dgm:prSet presAssocID="{6E93561B-F443-4DB1-983D-6724DB5CF06F}" presName="circ3Tx" presStyleLbl="revTx" presStyleIdx="0" presStyleCnt="0">
        <dgm:presLayoutVars>
          <dgm:chMax val="0"/>
          <dgm:chPref val="0"/>
          <dgm:bulletEnabled val="1"/>
        </dgm:presLayoutVars>
      </dgm:prSet>
      <dgm:spPr/>
    </dgm:pt>
  </dgm:ptLst>
  <dgm:cxnLst>
    <dgm:cxn modelId="{EFE46B76-B7EA-4956-9F86-C4018E39E00D}" srcId="{BFCDA9E4-2365-415B-9A0B-8FBFAA45F9E9}" destId="{6E93561B-F443-4DB1-983D-6724DB5CF06F}" srcOrd="2" destOrd="0" parTransId="{30453984-C3C5-4997-8C8D-F281F68AE9DF}" sibTransId="{118F8225-20EB-48F1-B6B5-93E4081BCEBF}"/>
    <dgm:cxn modelId="{7199D29E-798B-47F0-B011-BD59D66F2678}" type="presOf" srcId="{0E16D1AA-64C6-4271-96CB-FFC302C802BD}" destId="{475112F8-B671-422C-B3CE-355C04379CD0}" srcOrd="0" destOrd="0" presId="urn:microsoft.com/office/officeart/2005/8/layout/venn1"/>
    <dgm:cxn modelId="{910D74C8-220A-44BB-8F67-183AD19F0F0F}" type="presOf" srcId="{ED221528-1C43-470D-9FE8-E29D511AB165}" destId="{ED3F9712-6E44-4001-8D4A-AFB529A2522F}" srcOrd="1" destOrd="0" presId="urn:microsoft.com/office/officeart/2005/8/layout/venn1"/>
    <dgm:cxn modelId="{CF391C3B-4E3C-4D51-817B-EE58FF3173C8}" type="presOf" srcId="{6E93561B-F443-4DB1-983D-6724DB5CF06F}" destId="{AE95D1CD-D26F-431C-968C-C0304153C7D8}" srcOrd="1" destOrd="0" presId="urn:microsoft.com/office/officeart/2005/8/layout/venn1"/>
    <dgm:cxn modelId="{B9CF5F82-D496-452E-A1CC-3A64CA3200D7}" type="presOf" srcId="{BFCDA9E4-2365-415B-9A0B-8FBFAA45F9E9}" destId="{89B34D58-3787-477A-AFBD-86BBACC46C50}" srcOrd="0" destOrd="0" presId="urn:microsoft.com/office/officeart/2005/8/layout/venn1"/>
    <dgm:cxn modelId="{F14BF9F5-46C6-4505-91EF-FFFB6981A8BB}" type="presOf" srcId="{ED221528-1C43-470D-9FE8-E29D511AB165}" destId="{192C726A-6828-406F-9A31-D3054AE9DC88}" srcOrd="0" destOrd="0" presId="urn:microsoft.com/office/officeart/2005/8/layout/venn1"/>
    <dgm:cxn modelId="{B3FD3BB3-C32D-4852-B9CA-70D294400E42}" srcId="{BFCDA9E4-2365-415B-9A0B-8FBFAA45F9E9}" destId="{0E16D1AA-64C6-4271-96CB-FFC302C802BD}" srcOrd="0" destOrd="0" parTransId="{0697084C-8398-4871-B703-0A1946637E2E}" sibTransId="{734BE7E3-4A17-4555-B5B1-4CF10B30F664}"/>
    <dgm:cxn modelId="{4CA80DC0-B18A-4E80-9230-ED5C5F2E9DD6}" type="presOf" srcId="{0E16D1AA-64C6-4271-96CB-FFC302C802BD}" destId="{BC93084F-7251-4B8E-BE57-96B4AE4479EB}" srcOrd="1" destOrd="0" presId="urn:microsoft.com/office/officeart/2005/8/layout/venn1"/>
    <dgm:cxn modelId="{82D560CB-73A3-4516-9199-893434267AFA}" type="presOf" srcId="{6E93561B-F443-4DB1-983D-6724DB5CF06F}" destId="{2C4001E8-BBC2-45E9-B850-7D4D3B6F17AF}" srcOrd="0" destOrd="0" presId="urn:microsoft.com/office/officeart/2005/8/layout/venn1"/>
    <dgm:cxn modelId="{3AFA9D64-548A-47A4-BBB4-1605363B33E6}" srcId="{BFCDA9E4-2365-415B-9A0B-8FBFAA45F9E9}" destId="{ED221528-1C43-470D-9FE8-E29D511AB165}" srcOrd="1" destOrd="0" parTransId="{FD7B71C2-CA9D-4F55-BD6E-3BEB14F329EF}" sibTransId="{16C75C5F-B511-4209-B2F1-E5B045303886}"/>
    <dgm:cxn modelId="{6787F281-BF87-41DA-BA49-B1F4494D5468}" type="presParOf" srcId="{89B34D58-3787-477A-AFBD-86BBACC46C50}" destId="{475112F8-B671-422C-B3CE-355C04379CD0}" srcOrd="0" destOrd="0" presId="urn:microsoft.com/office/officeart/2005/8/layout/venn1"/>
    <dgm:cxn modelId="{72E8D49A-81F0-458E-9418-656A3800A1EA}" type="presParOf" srcId="{89B34D58-3787-477A-AFBD-86BBACC46C50}" destId="{BC93084F-7251-4B8E-BE57-96B4AE4479EB}" srcOrd="1" destOrd="0" presId="urn:microsoft.com/office/officeart/2005/8/layout/venn1"/>
    <dgm:cxn modelId="{F5A31E57-812E-41A5-9FB2-A64EC2C2B241}" type="presParOf" srcId="{89B34D58-3787-477A-AFBD-86BBACC46C50}" destId="{192C726A-6828-406F-9A31-D3054AE9DC88}" srcOrd="2" destOrd="0" presId="urn:microsoft.com/office/officeart/2005/8/layout/venn1"/>
    <dgm:cxn modelId="{1606396B-2BC9-42E2-88FF-37AC5ACA1AC3}" type="presParOf" srcId="{89B34D58-3787-477A-AFBD-86BBACC46C50}" destId="{ED3F9712-6E44-4001-8D4A-AFB529A2522F}" srcOrd="3" destOrd="0" presId="urn:microsoft.com/office/officeart/2005/8/layout/venn1"/>
    <dgm:cxn modelId="{B8429A74-3F7E-4AE7-B6DD-1FB0951362D9}" type="presParOf" srcId="{89B34D58-3787-477A-AFBD-86BBACC46C50}" destId="{2C4001E8-BBC2-45E9-B850-7D4D3B6F17AF}" srcOrd="4" destOrd="0" presId="urn:microsoft.com/office/officeart/2005/8/layout/venn1"/>
    <dgm:cxn modelId="{FC3B7902-C871-4923-A043-A428690C3AD1}" type="presParOf" srcId="{89B34D58-3787-477A-AFBD-86BBACC46C50}" destId="{AE95D1CD-D26F-431C-968C-C0304153C7D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112F8-B671-422C-B3CE-355C04379CD0}">
      <dsp:nvSpPr>
        <dsp:cNvPr id="0" name=""/>
        <dsp:cNvSpPr/>
      </dsp:nvSpPr>
      <dsp:spPr>
        <a:xfrm>
          <a:off x="1002362" y="59629"/>
          <a:ext cx="3522314" cy="286220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472004" y="560515"/>
        <a:ext cx="2583030" cy="1287992"/>
      </dsp:txXfrm>
    </dsp:sp>
    <dsp:sp modelId="{192C726A-6828-406F-9A31-D3054AE9DC88}">
      <dsp:nvSpPr>
        <dsp:cNvPr id="0" name=""/>
        <dsp:cNvSpPr/>
      </dsp:nvSpPr>
      <dsp:spPr>
        <a:xfrm>
          <a:off x="2365196" y="1848507"/>
          <a:ext cx="2862204" cy="2862204"/>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latin typeface="Calibri" panose="020F0502020204030204" pitchFamily="34" charset="0"/>
            </a:rPr>
            <a:t>Landowner</a:t>
          </a:r>
        </a:p>
      </dsp:txBody>
      <dsp:txXfrm>
        <a:off x="3240554" y="2587909"/>
        <a:ext cx="1717322" cy="1574212"/>
      </dsp:txXfrm>
    </dsp:sp>
    <dsp:sp modelId="{2C4001E8-BBC2-45E9-B850-7D4D3B6F17AF}">
      <dsp:nvSpPr>
        <dsp:cNvPr id="0" name=""/>
        <dsp:cNvSpPr/>
      </dsp:nvSpPr>
      <dsp:spPr>
        <a:xfrm>
          <a:off x="299638" y="1848507"/>
          <a:ext cx="2862204" cy="2862204"/>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latin typeface="Calibri" panose="020F0502020204030204" pitchFamily="34" charset="0"/>
            </a:rPr>
            <a:t>         Tribe</a:t>
          </a:r>
        </a:p>
      </dsp:txBody>
      <dsp:txXfrm>
        <a:off x="569163" y="2587909"/>
        <a:ext cx="1717322" cy="15742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13552" cy="461963"/>
          </a:xfrm>
          <a:prstGeom prst="rect">
            <a:avLst/>
          </a:prstGeom>
        </p:spPr>
        <p:txBody>
          <a:bodyPr vert="horz" lIns="91093" tIns="45547" rIns="91093" bIns="45547" rtlCol="0"/>
          <a:lstStyle>
            <a:lvl1pPr algn="l">
              <a:defRPr sz="1200"/>
            </a:lvl1pPr>
          </a:lstStyle>
          <a:p>
            <a:endParaRPr lang="en-US" dirty="0"/>
          </a:p>
        </p:txBody>
      </p:sp>
      <p:sp>
        <p:nvSpPr>
          <p:cNvPr id="3" name="Date Placeholder 2"/>
          <p:cNvSpPr>
            <a:spLocks noGrp="1"/>
          </p:cNvSpPr>
          <p:nvPr>
            <p:ph type="dt" sz="quarter" idx="1"/>
          </p:nvPr>
        </p:nvSpPr>
        <p:spPr>
          <a:xfrm>
            <a:off x="3939699" y="6"/>
            <a:ext cx="3013552" cy="461963"/>
          </a:xfrm>
          <a:prstGeom prst="rect">
            <a:avLst/>
          </a:prstGeom>
        </p:spPr>
        <p:txBody>
          <a:bodyPr vert="horz" lIns="91093" tIns="45547" rIns="91093" bIns="45547" rtlCol="0"/>
          <a:lstStyle>
            <a:lvl1pPr algn="r">
              <a:defRPr sz="1200"/>
            </a:lvl1pPr>
          </a:lstStyle>
          <a:p>
            <a:fld id="{1E72202B-91B4-424B-AE44-5309F074DB00}" type="datetime1">
              <a:rPr lang="en-US" smtClean="0"/>
              <a:t>5/3/2016</a:t>
            </a:fld>
            <a:endParaRPr lang="en-US" dirty="0"/>
          </a:p>
        </p:txBody>
      </p:sp>
      <p:sp>
        <p:nvSpPr>
          <p:cNvPr id="4" name="Footer Placeholder 3"/>
          <p:cNvSpPr>
            <a:spLocks noGrp="1"/>
          </p:cNvSpPr>
          <p:nvPr>
            <p:ph type="ftr" sz="quarter" idx="2"/>
          </p:nvPr>
        </p:nvSpPr>
        <p:spPr>
          <a:xfrm>
            <a:off x="0" y="8772529"/>
            <a:ext cx="3013552" cy="461963"/>
          </a:xfrm>
          <a:prstGeom prst="rect">
            <a:avLst/>
          </a:prstGeom>
        </p:spPr>
        <p:txBody>
          <a:bodyPr vert="horz" lIns="91093" tIns="45547" rIns="91093" bIns="455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699" y="8772529"/>
            <a:ext cx="3013552" cy="461963"/>
          </a:xfrm>
          <a:prstGeom prst="rect">
            <a:avLst/>
          </a:prstGeom>
        </p:spPr>
        <p:txBody>
          <a:bodyPr vert="horz" lIns="91093" tIns="45547" rIns="91093" bIns="45547" rtlCol="0" anchor="b"/>
          <a:lstStyle>
            <a:lvl1pPr algn="r">
              <a:defRPr sz="1200"/>
            </a:lvl1pPr>
          </a:lstStyle>
          <a:p>
            <a:fld id="{9B522A9F-75AB-43DF-AF92-B74AEB03921F}" type="slidenum">
              <a:rPr lang="en-US" smtClean="0"/>
              <a:t>‹#›</a:t>
            </a:fld>
            <a:endParaRPr lang="en-US" dirty="0"/>
          </a:p>
        </p:txBody>
      </p:sp>
    </p:spTree>
    <p:extLst>
      <p:ext uri="{BB962C8B-B14F-4D97-AF65-F5344CB8AC3E}">
        <p14:creationId xmlns:p14="http://schemas.microsoft.com/office/powerpoint/2010/main" val="6578214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1804"/>
          </a:xfrm>
          <a:prstGeom prst="rect">
            <a:avLst/>
          </a:prstGeom>
        </p:spPr>
        <p:txBody>
          <a:bodyPr vert="horz" lIns="92141" tIns="46070" rIns="92141" bIns="46070" rtlCol="0"/>
          <a:lstStyle>
            <a:lvl1pPr algn="l">
              <a:defRPr sz="1200"/>
            </a:lvl1pPr>
          </a:lstStyle>
          <a:p>
            <a:endParaRPr lang="en-US" dirty="0"/>
          </a:p>
        </p:txBody>
      </p:sp>
      <p:sp>
        <p:nvSpPr>
          <p:cNvPr id="3" name="Date Placeholder 2"/>
          <p:cNvSpPr>
            <a:spLocks noGrp="1"/>
          </p:cNvSpPr>
          <p:nvPr>
            <p:ph type="dt" idx="1"/>
          </p:nvPr>
        </p:nvSpPr>
        <p:spPr>
          <a:xfrm>
            <a:off x="3939471" y="0"/>
            <a:ext cx="3013763" cy="461804"/>
          </a:xfrm>
          <a:prstGeom prst="rect">
            <a:avLst/>
          </a:prstGeom>
        </p:spPr>
        <p:txBody>
          <a:bodyPr vert="horz" lIns="92141" tIns="46070" rIns="92141" bIns="46070" rtlCol="0"/>
          <a:lstStyle>
            <a:lvl1pPr algn="r">
              <a:defRPr sz="1200"/>
            </a:lvl1pPr>
          </a:lstStyle>
          <a:p>
            <a:fld id="{EF33E770-762C-45BF-BFD9-0B846FFB657E}" type="datetime1">
              <a:rPr lang="en-US" smtClean="0"/>
              <a:t>5/3/2016</a:t>
            </a:fld>
            <a:endParaRPr lang="en-US" dirty="0"/>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141" tIns="46070" rIns="92141" bIns="46070" rtlCol="0" anchor="ctr"/>
          <a:lstStyle/>
          <a:p>
            <a:endParaRPr lang="en-US" dirty="0"/>
          </a:p>
        </p:txBody>
      </p:sp>
      <p:sp>
        <p:nvSpPr>
          <p:cNvPr id="5" name="Notes Placeholder 4"/>
          <p:cNvSpPr>
            <a:spLocks noGrp="1"/>
          </p:cNvSpPr>
          <p:nvPr>
            <p:ph type="body" sz="quarter" idx="3"/>
          </p:nvPr>
        </p:nvSpPr>
        <p:spPr>
          <a:xfrm>
            <a:off x="695484" y="4387138"/>
            <a:ext cx="5563870" cy="4156234"/>
          </a:xfrm>
          <a:prstGeom prst="rect">
            <a:avLst/>
          </a:prstGeom>
        </p:spPr>
        <p:txBody>
          <a:bodyPr vert="horz" lIns="92141" tIns="46070" rIns="92141" bIns="46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68"/>
            <a:ext cx="3013763" cy="461804"/>
          </a:xfrm>
          <a:prstGeom prst="rect">
            <a:avLst/>
          </a:prstGeom>
        </p:spPr>
        <p:txBody>
          <a:bodyPr vert="horz" lIns="92141" tIns="46070" rIns="92141" bIns="46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71" y="8772668"/>
            <a:ext cx="3013763" cy="461804"/>
          </a:xfrm>
          <a:prstGeom prst="rect">
            <a:avLst/>
          </a:prstGeom>
        </p:spPr>
        <p:txBody>
          <a:bodyPr vert="horz" lIns="92141" tIns="46070" rIns="92141" bIns="46070" rtlCol="0" anchor="b"/>
          <a:lstStyle>
            <a:lvl1pPr algn="r">
              <a:defRPr sz="1200"/>
            </a:lvl1pPr>
          </a:lstStyle>
          <a:p>
            <a:fld id="{045E8A76-B118-42A5-909A-C5A9AD487BBC}" type="slidenum">
              <a:rPr lang="en-US" smtClean="0"/>
              <a:pPr/>
              <a:t>‹#›</a:t>
            </a:fld>
            <a:endParaRPr lang="en-US" dirty="0"/>
          </a:p>
        </p:txBody>
      </p:sp>
    </p:spTree>
    <p:extLst>
      <p:ext uri="{BB962C8B-B14F-4D97-AF65-F5344CB8AC3E}">
        <p14:creationId xmlns:p14="http://schemas.microsoft.com/office/powerpoint/2010/main" val="2151585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1914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96975" y="701675"/>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dirty="0">
                <a:cs typeface="Arial" charset="0"/>
              </a:rPr>
              <a:t>The Fund is made up of $1.55 billion for acquiring fee interests, a maximum of 15% of the total $1.9</a:t>
            </a:r>
            <a:r>
              <a:rPr lang="en-US" altLang="en-US" baseline="0" dirty="0">
                <a:cs typeface="Arial" charset="0"/>
              </a:rPr>
              <a:t> billion fund </a:t>
            </a:r>
            <a:r>
              <a:rPr lang="en-US" altLang="en-US" dirty="0">
                <a:cs typeface="Arial" charset="0"/>
              </a:rPr>
              <a:t>($285 million) of the  for implementation</a:t>
            </a:r>
            <a:r>
              <a:rPr lang="en-US" altLang="en-US" baseline="0" dirty="0">
                <a:cs typeface="Arial" charset="0"/>
              </a:rPr>
              <a:t> costs</a:t>
            </a:r>
            <a:r>
              <a:rPr lang="en-US" altLang="en-US" dirty="0">
                <a:cs typeface="Arial" charset="0"/>
              </a:rPr>
              <a:t>, and $60 million for Scholarship Fund contributions</a:t>
            </a:r>
          </a:p>
          <a:p>
            <a:pPr eaLnBrk="1" hangingPunct="1">
              <a:spcBef>
                <a:spcPct val="0"/>
              </a:spcBef>
            </a:pPr>
            <a:endParaRPr lang="en-US" altLang="en-US" dirty="0"/>
          </a:p>
        </p:txBody>
      </p:sp>
    </p:spTree>
    <p:extLst>
      <p:ext uri="{BB962C8B-B14F-4D97-AF65-F5344CB8AC3E}">
        <p14:creationId xmlns:p14="http://schemas.microsoft.com/office/powerpoint/2010/main" val="355104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84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84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96975" y="701675"/>
            <a:ext cx="4683125" cy="351155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concept of common</a:t>
            </a:r>
            <a:r>
              <a:rPr lang="en-US" altLang="en-US" baseline="0" dirty="0"/>
              <a:t> areas  and undivided interests</a:t>
            </a:r>
          </a:p>
          <a:p>
            <a:pPr eaLnBrk="1" hangingPunct="1"/>
            <a:r>
              <a:rPr lang="en-US" altLang="en-US" baseline="0" dirty="0"/>
              <a:t>Hold up a bottle of water and analogize to tract of land owned by many people. An undivided interest is similar to an individual owner who has a drop or several drops of interest in a bottle of water, but no particular drop in the bottle is theirs.  Therefore, both the small amount of water interest and in no particular place can make it difficult to use the land</a:t>
            </a:r>
            <a:endParaRPr lang="en-US" altLang="en-US" dirty="0"/>
          </a:p>
        </p:txBody>
      </p:sp>
    </p:spTree>
    <p:extLst>
      <p:ext uri="{BB962C8B-B14F-4D97-AF65-F5344CB8AC3E}">
        <p14:creationId xmlns:p14="http://schemas.microsoft.com/office/powerpoint/2010/main" val="360193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96975" y="701675"/>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Note: The Fund</a:t>
            </a:r>
            <a:r>
              <a:rPr lang="en-US" altLang="en-US" baseline="0" dirty="0"/>
              <a:t> should be used within the 10-year time frame ending November 2022 according to the Settlement.</a:t>
            </a:r>
            <a:endParaRPr lang="en-US" altLang="en-US" dirty="0"/>
          </a:p>
        </p:txBody>
      </p:sp>
    </p:spTree>
    <p:extLst>
      <p:ext uri="{BB962C8B-B14F-4D97-AF65-F5344CB8AC3E}">
        <p14:creationId xmlns:p14="http://schemas.microsoft.com/office/powerpoint/2010/main" val="291752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96975" y="701675"/>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Outreach occurs</a:t>
            </a:r>
            <a:r>
              <a:rPr lang="en-US" altLang="en-US" baseline="0" dirty="0"/>
              <a:t> throughout the process (from the cooperative agreement signing to closeout of Program with the tribe)</a:t>
            </a:r>
          </a:p>
          <a:p>
            <a:pPr eaLnBrk="1" hangingPunct="1">
              <a:spcBef>
                <a:spcPct val="0"/>
              </a:spcBef>
            </a:pPr>
            <a:endParaRPr lang="en-US" altLang="en-US" baseline="0" dirty="0"/>
          </a:p>
          <a:p>
            <a:pPr eaLnBrk="1" hangingPunct="1">
              <a:spcBef>
                <a:spcPct val="0"/>
              </a:spcBef>
            </a:pPr>
            <a:r>
              <a:rPr lang="en-US" altLang="en-US" baseline="0" dirty="0"/>
              <a:t>2- Land Research is done by (DME, BLM, BIA) – </a:t>
            </a:r>
            <a:r>
              <a:rPr lang="en-US" altLang="en-US" baseline="0" dirty="0">
                <a:solidFill>
                  <a:srgbClr val="FF0000"/>
                </a:solidFill>
              </a:rPr>
              <a:t>expand on what each group is doing </a:t>
            </a:r>
          </a:p>
          <a:p>
            <a:pPr eaLnBrk="1" hangingPunct="1">
              <a:spcBef>
                <a:spcPct val="0"/>
              </a:spcBef>
            </a:pPr>
            <a:r>
              <a:rPr lang="en-US" dirty="0">
                <a:solidFill>
                  <a:srgbClr val="FF0000"/>
                </a:solidFill>
              </a:rPr>
              <a:t>Note from OAS- </a:t>
            </a:r>
            <a:r>
              <a:rPr lang="en-US" dirty="0"/>
              <a:t>Land research consists of inventorying all the legal, social and physical characteristics or attributes of every tract.  It necessarily involves many different agencies.  BIA for example, because they maintain the title/legal information for every tract; BLM for the mapping; DME for the mineral rights; Forestry for the timber component; OAS for market and physical characteristics, etc., etc.</a:t>
            </a:r>
            <a:endParaRPr lang="en-US" altLang="en-US" baseline="0" dirty="0">
              <a:solidFill>
                <a:srgbClr val="FF0000"/>
              </a:solidFill>
            </a:endParaRPr>
          </a:p>
          <a:p>
            <a:pPr eaLnBrk="1" hangingPunct="1">
              <a:spcBef>
                <a:spcPct val="0"/>
              </a:spcBef>
            </a:pPr>
            <a:endParaRPr lang="en-US" altLang="en-US" baseline="0" dirty="0">
              <a:solidFill>
                <a:srgbClr val="FF0000"/>
              </a:solidFill>
            </a:endParaRPr>
          </a:p>
          <a:p>
            <a:pPr eaLnBrk="1" hangingPunct="1">
              <a:spcBef>
                <a:spcPct val="0"/>
              </a:spcBef>
            </a:pPr>
            <a:r>
              <a:rPr lang="en-US" altLang="en-US" baseline="0" dirty="0">
                <a:solidFill>
                  <a:srgbClr val="FF0000"/>
                </a:solidFill>
              </a:rPr>
              <a:t>3- Valuation </a:t>
            </a:r>
          </a:p>
          <a:p>
            <a:pPr eaLnBrk="1" hangingPunct="1">
              <a:spcBef>
                <a:spcPct val="0"/>
              </a:spcBef>
            </a:pPr>
            <a:r>
              <a:rPr lang="en-US" dirty="0">
                <a:solidFill>
                  <a:srgbClr val="FF0000"/>
                </a:solidFill>
              </a:rPr>
              <a:t>Note from OAS- </a:t>
            </a:r>
            <a:r>
              <a:rPr lang="en-US" dirty="0"/>
              <a:t>Regardless of the method used, I believe it is important to emphasize that all appraisals performed for the program have the same objective, which is to determine the 'fair market value' of the property.  OAS will employ whatever appraisal methodology is best suited to meet the needs of each location, based on the most efficient allocation of program resources.  All program appraisals, regardless of methodology, adhere to established appraisal standards.</a:t>
            </a:r>
            <a:endParaRPr lang="en-US" altLang="en-US" baseline="0" dirty="0">
              <a:solidFill>
                <a:srgbClr val="FF0000"/>
              </a:solidFill>
            </a:endParaRPr>
          </a:p>
          <a:p>
            <a:pPr eaLnBrk="1" hangingPunct="1">
              <a:spcBef>
                <a:spcPct val="0"/>
              </a:spcBef>
            </a:pPr>
            <a:endParaRPr lang="en-US" altLang="en-US" baseline="0" dirty="0">
              <a:solidFill>
                <a:srgbClr val="FF0000"/>
              </a:solidFill>
            </a:endParaRPr>
          </a:p>
          <a:p>
            <a:pPr eaLnBrk="1" hangingPunct="1">
              <a:spcBef>
                <a:spcPct val="0"/>
              </a:spcBef>
            </a:pPr>
            <a:r>
              <a:rPr lang="en-US" altLang="en-US" baseline="0" dirty="0">
                <a:solidFill>
                  <a:srgbClr val="FF0000"/>
                </a:solidFill>
              </a:rPr>
              <a:t>4- </a:t>
            </a:r>
            <a:r>
              <a:rPr lang="en-US" altLang="en-US" baseline="0" dirty="0" err="1">
                <a:solidFill>
                  <a:srgbClr val="FF0000"/>
                </a:solidFill>
              </a:rPr>
              <a:t>Acq</a:t>
            </a:r>
            <a:endParaRPr lang="en-US" altLang="en-US" dirty="0">
              <a:solidFill>
                <a:srgbClr val="FF0000"/>
              </a:solidFill>
            </a:endParaRPr>
          </a:p>
        </p:txBody>
      </p:sp>
    </p:spTree>
    <p:extLst>
      <p:ext uri="{BB962C8B-B14F-4D97-AF65-F5344CB8AC3E}">
        <p14:creationId xmlns:p14="http://schemas.microsoft.com/office/powerpoint/2010/main" val="42007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271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818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5175"/>
          </a:xfrm>
        </p:spPr>
        <p:txBody>
          <a:bodyPr>
            <a:normAutofit/>
          </a:bodyPr>
          <a:lstStyle>
            <a:lvl1pPr>
              <a:defRPr sz="4000"/>
            </a:lvl1pPr>
          </a:lstStyle>
          <a:p>
            <a:r>
              <a:rPr lang="en-US" dirty="0"/>
              <a:t>Click to edit Master title style</a:t>
            </a:r>
            <a:endParaRPr lang="en-GB" dirty="0"/>
          </a:p>
        </p:txBody>
      </p:sp>
      <p:sp>
        <p:nvSpPr>
          <p:cNvPr id="3" name="Subtitle 2"/>
          <p:cNvSpPr>
            <a:spLocks noGrp="1"/>
          </p:cNvSpPr>
          <p:nvPr>
            <p:ph type="subTitle" idx="1"/>
          </p:nvPr>
        </p:nvSpPr>
        <p:spPr>
          <a:xfrm>
            <a:off x="762000" y="1295400"/>
            <a:ext cx="7772400" cy="457200"/>
          </a:xfrm>
        </p:spPr>
        <p:txBody>
          <a:bodyPr/>
          <a:lstStyle>
            <a:lvl1pPr marL="0" indent="0" algn="l">
              <a:buNone/>
              <a:defRPr>
                <a:solidFill>
                  <a:srgbClr val="095B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Slide Number Placeholder 5"/>
          <p:cNvSpPr>
            <a:spLocks noGrp="1"/>
          </p:cNvSpPr>
          <p:nvPr>
            <p:ph type="sldNum" sz="quarter" idx="4"/>
          </p:nvPr>
        </p:nvSpPr>
        <p:spPr>
          <a:xfrm>
            <a:off x="8305800" y="6400800"/>
            <a:ext cx="381000" cy="320675"/>
          </a:xfrm>
          <a:prstGeom prst="rect">
            <a:avLst/>
          </a:prstGeom>
        </p:spPr>
        <p:txBody>
          <a:bodyPr vert="horz" lIns="91440" tIns="45720" rIns="91440" bIns="45720" rtlCol="0" anchor="ctr"/>
          <a:lstStyle>
            <a:lvl1pPr algn="r">
              <a:defRPr sz="1000">
                <a:solidFill>
                  <a:schemeClr val="tx1">
                    <a:lumMod val="65000"/>
                    <a:lumOff val="35000"/>
                  </a:schemeClr>
                </a:solidFill>
                <a:latin typeface="Garamond" pitchFamily="18" charset="0"/>
                <a:cs typeface="Arial" pitchFamily="34" charset="0"/>
              </a:defRPr>
            </a:lvl1pPr>
          </a:lstStyle>
          <a:p>
            <a:fld id="{D9A76D90-2454-4658-BC93-0350D266CC7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5175"/>
          </a:xfrm>
        </p:spPr>
        <p:txBody>
          <a:bodyPr>
            <a:normAutofit/>
          </a:bodyPr>
          <a:lstStyle>
            <a:lvl1pPr>
              <a:defRPr sz="4000"/>
            </a:lvl1pPr>
          </a:lstStyle>
          <a:p>
            <a:r>
              <a:rPr lang="en-US" dirty="0"/>
              <a:t>Click to edit Master title style</a:t>
            </a:r>
            <a:endParaRPr lang="en-GB" dirty="0"/>
          </a:p>
        </p:txBody>
      </p:sp>
      <p:sp>
        <p:nvSpPr>
          <p:cNvPr id="3" name="Subtitle 2"/>
          <p:cNvSpPr>
            <a:spLocks noGrp="1"/>
          </p:cNvSpPr>
          <p:nvPr>
            <p:ph type="subTitle" idx="1"/>
          </p:nvPr>
        </p:nvSpPr>
        <p:spPr>
          <a:xfrm>
            <a:off x="762000" y="1295400"/>
            <a:ext cx="7772400" cy="457200"/>
          </a:xfrm>
        </p:spPr>
        <p:txBody>
          <a:bodyPr/>
          <a:lstStyle>
            <a:lvl1pPr marL="0" indent="0" algn="l">
              <a:buNone/>
              <a:defRPr>
                <a:solidFill>
                  <a:srgbClr val="095B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Slide Number Placeholder 5"/>
          <p:cNvSpPr>
            <a:spLocks noGrp="1"/>
          </p:cNvSpPr>
          <p:nvPr>
            <p:ph type="sldNum" sz="quarter" idx="4"/>
          </p:nvPr>
        </p:nvSpPr>
        <p:spPr>
          <a:xfrm>
            <a:off x="8305800" y="6400800"/>
            <a:ext cx="381000" cy="320675"/>
          </a:xfrm>
          <a:prstGeom prst="rect">
            <a:avLst/>
          </a:prstGeom>
        </p:spPr>
        <p:txBody>
          <a:bodyPr vert="horz" lIns="91440" tIns="45720" rIns="91440" bIns="45720" rtlCol="0" anchor="ctr"/>
          <a:lstStyle>
            <a:lvl1pPr algn="r">
              <a:defRPr sz="1000">
                <a:solidFill>
                  <a:schemeClr val="tx1">
                    <a:lumMod val="65000"/>
                    <a:lumOff val="35000"/>
                  </a:schemeClr>
                </a:solidFill>
                <a:latin typeface="Garamond" pitchFamily="18" charset="0"/>
                <a:cs typeface="Arial" pitchFamily="34" charset="0"/>
              </a:defRPr>
            </a:lvl1p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1032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095B26"/>
                </a:solidFill>
                <a:latin typeface="Garamond"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Garamond" pitchFamily="18" charset="0"/>
              </a:defRPr>
            </a:lvl1pPr>
            <a:lvl2pPr>
              <a:buNone/>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latin typeface="Garamond" pitchFamily="18" charset="0"/>
              </a:defRPr>
            </a:lvl1p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42552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2097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4695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63482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94026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4343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48051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095B26"/>
                </a:solidFill>
                <a:latin typeface="Garamond"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Garamond" pitchFamily="18" charset="0"/>
              </a:defRPr>
            </a:lvl1pPr>
            <a:lvl2pPr>
              <a:buNone/>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latin typeface="Garamond" pitchFamily="18" charset="0"/>
              </a:defRPr>
            </a:lvl1pPr>
          </a:lstStyle>
          <a:p>
            <a:fld id="{D9A76D90-2454-4658-BC93-0350D266CC7D}"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60300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788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599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A76D90-2454-4658-BC93-0350D266CC7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01762"/>
            <a:ext cx="8229600" cy="50752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05800" y="6400800"/>
            <a:ext cx="381000" cy="320675"/>
          </a:xfrm>
          <a:prstGeom prst="rect">
            <a:avLst/>
          </a:prstGeom>
        </p:spPr>
        <p:txBody>
          <a:bodyPr vert="horz" lIns="91440" tIns="45720" rIns="91440" bIns="45720" rtlCol="0" anchor="ctr"/>
          <a:lstStyle>
            <a:lvl1pPr algn="r">
              <a:defRPr sz="1000">
                <a:solidFill>
                  <a:schemeClr val="tx1">
                    <a:lumMod val="65000"/>
                    <a:lumOff val="35000"/>
                  </a:schemeClr>
                </a:solidFill>
                <a:latin typeface="Garamond" pitchFamily="18" charset="0"/>
                <a:cs typeface="Arial" pitchFamily="34" charset="0"/>
              </a:defRPr>
            </a:lvl1pPr>
          </a:lstStyle>
          <a:p>
            <a:fld id="{D9A76D90-2454-4658-BC93-0350D266CC7D}" type="slidenum">
              <a:rPr lang="en-GB" smtClean="0"/>
              <a:pPr/>
              <a:t>‹#›</a:t>
            </a:fld>
            <a:endParaRPr lang="en-GB" dirty="0"/>
          </a:p>
        </p:txBody>
      </p:sp>
      <p:pic>
        <p:nvPicPr>
          <p:cNvPr id="7" name="Picture 6" descr="Tribal-Nations_Program_No-Text_Logo_2-01.png"/>
          <p:cNvPicPr/>
          <p:nvPr/>
        </p:nvPicPr>
        <p:blipFill>
          <a:blip r:embed="rId14"/>
          <a:stretch>
            <a:fillRect/>
          </a:stretch>
        </p:blipFill>
        <p:spPr>
          <a:xfrm>
            <a:off x="7645400" y="304800"/>
            <a:ext cx="10414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p:titleStyle>
    <p:bodyStyle>
      <a:lvl1pPr marL="342900" indent="-225425"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687388" indent="-230188" algn="l" defTabSz="914400" rtl="0" eaLnBrk="1" latinLnBrk="0" hangingPunct="1">
        <a:spcBef>
          <a:spcPct val="20000"/>
        </a:spcBef>
        <a:buFont typeface="Arial" pitchFamily="34" charset="0"/>
        <a:buChar char="•"/>
        <a:defRPr sz="1800" kern="1200">
          <a:solidFill>
            <a:srgbClr val="095B2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95B26"/>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01762"/>
            <a:ext cx="8229600" cy="50752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05800" y="6400800"/>
            <a:ext cx="381000" cy="320675"/>
          </a:xfrm>
          <a:prstGeom prst="rect">
            <a:avLst/>
          </a:prstGeom>
        </p:spPr>
        <p:txBody>
          <a:bodyPr vert="horz" lIns="91440" tIns="45720" rIns="91440" bIns="45720" rtlCol="0" anchor="ctr"/>
          <a:lstStyle>
            <a:lvl1pPr algn="r">
              <a:defRPr sz="1000">
                <a:solidFill>
                  <a:schemeClr val="tx1">
                    <a:lumMod val="65000"/>
                    <a:lumOff val="35000"/>
                  </a:schemeClr>
                </a:solidFill>
                <a:latin typeface="Garamond" pitchFamily="18" charset="0"/>
                <a:cs typeface="Arial" pitchFamily="34" charset="0"/>
              </a:defRPr>
            </a:lvl1pPr>
          </a:lstStyle>
          <a:p>
            <a:fld id="{D9A76D90-2454-4658-BC93-0350D266CC7D}"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pic>
        <p:nvPicPr>
          <p:cNvPr id="7" name="Picture 6" descr="Tribal-Nations_Program_No-Text_Logo_2-01.png"/>
          <p:cNvPicPr/>
          <p:nvPr/>
        </p:nvPicPr>
        <p:blipFill>
          <a:blip r:embed="rId14"/>
          <a:stretch>
            <a:fillRect/>
          </a:stretch>
        </p:blipFill>
        <p:spPr>
          <a:xfrm>
            <a:off x="7645400" y="304800"/>
            <a:ext cx="1041400" cy="457200"/>
          </a:xfrm>
          <a:prstGeom prst="rect">
            <a:avLst/>
          </a:prstGeom>
        </p:spPr>
      </p:pic>
    </p:spTree>
    <p:extLst>
      <p:ext uri="{BB962C8B-B14F-4D97-AF65-F5344CB8AC3E}">
        <p14:creationId xmlns:p14="http://schemas.microsoft.com/office/powerpoint/2010/main" val="254656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p:titleStyle>
    <p:bodyStyle>
      <a:lvl1pPr marL="342900" indent="-225425"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687388" indent="-230188" algn="l" defTabSz="914400" rtl="0" eaLnBrk="1" latinLnBrk="0" hangingPunct="1">
        <a:spcBef>
          <a:spcPct val="20000"/>
        </a:spcBef>
        <a:buFont typeface="Arial" pitchFamily="34" charset="0"/>
        <a:buChar char="•"/>
        <a:defRPr sz="1800" kern="1200">
          <a:solidFill>
            <a:srgbClr val="095B2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95B26"/>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1123"/>
            <a:ext cx="4257151" cy="229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 name="Rectangle 1"/>
          <p:cNvSpPr/>
          <p:nvPr/>
        </p:nvSpPr>
        <p:spPr>
          <a:xfrm>
            <a:off x="154675" y="3246606"/>
            <a:ext cx="8839994" cy="2400657"/>
          </a:xfrm>
          <a:prstGeom prst="rect">
            <a:avLst/>
          </a:prstGeom>
        </p:spPr>
        <p:txBody>
          <a:bodyPr wrap="square">
            <a:spAutoFit/>
          </a:bodyPr>
          <a:lstStyle/>
          <a:p>
            <a:pPr algn="ctr"/>
            <a:r>
              <a:rPr lang="en-US" sz="5000" b="1" dirty="0">
                <a:solidFill>
                  <a:schemeClr val="bg1"/>
                </a:solidFill>
                <a:effectLst>
                  <a:outerShdw blurRad="38100" dist="38100" dir="2700000" algn="tl">
                    <a:srgbClr val="000000">
                      <a:alpha val="43137"/>
                    </a:srgbClr>
                  </a:outerShdw>
                </a:effectLst>
                <a:latin typeface="Garamond" panose="02020404030301010803" pitchFamily="18" charset="0"/>
              </a:rPr>
              <a:t>How to Complete Round Valley Land Buy-Back Program</a:t>
            </a:r>
          </a:p>
          <a:p>
            <a:pPr algn="ctr"/>
            <a:r>
              <a:rPr lang="en-US" sz="5000" b="1" dirty="0">
                <a:solidFill>
                  <a:schemeClr val="bg1"/>
                </a:solidFill>
                <a:effectLst>
                  <a:outerShdw blurRad="38100" dist="38100" dir="2700000" algn="tl">
                    <a:srgbClr val="000000">
                      <a:alpha val="43137"/>
                    </a:srgbClr>
                  </a:outerShdw>
                </a:effectLst>
                <a:latin typeface="Garamond" panose="02020404030301010803" pitchFamily="18" charset="0"/>
              </a:rPr>
              <a:t>Purchase Offer Packet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647263"/>
            <a:ext cx="910988" cy="9859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069" y="5753457"/>
            <a:ext cx="990600"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6700" y="400230"/>
            <a:ext cx="8229600" cy="1143000"/>
          </a:xfrm>
        </p:spPr>
        <p:txBody>
          <a:bodyPr/>
          <a:lstStyle/>
          <a:p>
            <a:pPr eaLnBrk="1" hangingPunct="1"/>
            <a:r>
              <a:rPr lang="en-US" altLang="en-US" dirty="0">
                <a:solidFill>
                  <a:srgbClr val="F5770F"/>
                </a:solidFill>
                <a:effectLst>
                  <a:outerShdw blurRad="38100" dist="38100" dir="2700000" algn="tl">
                    <a:srgbClr val="000000">
                      <a:alpha val="43137"/>
                    </a:srgbClr>
                  </a:outerShdw>
                </a:effectLst>
                <a:cs typeface="Arial" charset="0"/>
              </a:rPr>
              <a:t>Step 1:</a:t>
            </a:r>
            <a:r>
              <a:rPr lang="en-US" altLang="en-US" dirty="0">
                <a:solidFill>
                  <a:srgbClr val="006666"/>
                </a:solidFill>
                <a:effectLst>
                  <a:outerShdw blurRad="38100" dist="38100" dir="2700000" algn="tl">
                    <a:srgbClr val="000000">
                      <a:alpha val="43137"/>
                    </a:srgbClr>
                  </a:outerShdw>
                </a:effectLst>
                <a:cs typeface="Arial" charset="0"/>
              </a:rPr>
              <a:t> Review the Offer Package Documents</a:t>
            </a:r>
          </a:p>
        </p:txBody>
      </p:sp>
      <p:sp>
        <p:nvSpPr>
          <p:cNvPr id="2" name="Content Placeholder 1"/>
          <p:cNvSpPr>
            <a:spLocks noGrp="1"/>
          </p:cNvSpPr>
          <p:nvPr>
            <p:ph idx="1"/>
          </p:nvPr>
        </p:nvSpPr>
        <p:spPr>
          <a:xfrm>
            <a:off x="266700" y="1295400"/>
            <a:ext cx="8229600" cy="4751208"/>
          </a:xfrm>
        </p:spPr>
        <p:txBody>
          <a:bodyPr/>
          <a:lstStyle/>
          <a:p>
            <a:endParaRPr lang="en-US" b="1" dirty="0"/>
          </a:p>
          <a:p>
            <a:r>
              <a:rPr lang="en-US" b="1" dirty="0"/>
              <a:t>Cover Letter </a:t>
            </a:r>
            <a:r>
              <a:rPr lang="en-US" dirty="0"/>
              <a:t>(2 pages)</a:t>
            </a:r>
          </a:p>
          <a:p>
            <a:r>
              <a:rPr lang="en-US" b="1" dirty="0"/>
              <a:t>Instructions </a:t>
            </a:r>
            <a:r>
              <a:rPr lang="en-US" dirty="0"/>
              <a:t>(1 page)</a:t>
            </a:r>
          </a:p>
          <a:p>
            <a:r>
              <a:rPr lang="en-US" b="1" dirty="0"/>
              <a:t>Deed </a:t>
            </a:r>
            <a:r>
              <a:rPr lang="en-US" dirty="0"/>
              <a:t>(1 page)</a:t>
            </a:r>
          </a:p>
          <a:p>
            <a:r>
              <a:rPr lang="en-US" b="1" dirty="0"/>
              <a:t>Exhibit A – Purchasable Interests Inventory </a:t>
            </a:r>
            <a:r>
              <a:rPr lang="en-US" dirty="0"/>
              <a:t>(two parts)</a:t>
            </a:r>
          </a:p>
          <a:p>
            <a:pPr marL="912812" lvl="2" indent="0">
              <a:buNone/>
            </a:pPr>
            <a:r>
              <a:rPr lang="en-US" sz="2200" b="1" dirty="0">
                <a:solidFill>
                  <a:schemeClr val="tx1"/>
                </a:solidFill>
              </a:rPr>
              <a:t>DETAIL </a:t>
            </a:r>
            <a:r>
              <a:rPr lang="en-US" sz="2200" dirty="0">
                <a:solidFill>
                  <a:schemeClr val="tx1"/>
                </a:solidFill>
              </a:rPr>
              <a:t>(1 or more pages)</a:t>
            </a:r>
          </a:p>
          <a:p>
            <a:pPr marL="912812" lvl="2" indent="0">
              <a:buNone/>
            </a:pPr>
            <a:r>
              <a:rPr lang="en-US" sz="2200" b="1" dirty="0">
                <a:solidFill>
                  <a:schemeClr val="tx1"/>
                </a:solidFill>
              </a:rPr>
              <a:t>SUMMARY </a:t>
            </a:r>
            <a:r>
              <a:rPr lang="en-US" sz="2200" dirty="0">
                <a:solidFill>
                  <a:schemeClr val="tx1"/>
                </a:solidFill>
              </a:rPr>
              <a:t>(1 or more pages)</a:t>
            </a:r>
          </a:p>
          <a:p>
            <a:pPr marL="455612" indent="-342900"/>
            <a:r>
              <a:rPr lang="en-US" b="1" dirty="0">
                <a:solidFill>
                  <a:schemeClr val="tx1"/>
                </a:solidFill>
              </a:rPr>
              <a:t>Map(s) </a:t>
            </a:r>
            <a:r>
              <a:rPr lang="en-US" dirty="0">
                <a:solidFill>
                  <a:schemeClr val="tx1"/>
                </a:solidFill>
              </a:rPr>
              <a:t>(1 or more pages)</a:t>
            </a:r>
          </a:p>
          <a:p>
            <a:pPr marL="455612" indent="-342900"/>
            <a:r>
              <a:rPr lang="en-US" b="1" dirty="0">
                <a:solidFill>
                  <a:schemeClr val="tx1"/>
                </a:solidFill>
              </a:rPr>
              <a:t>Business Reply Mail Envelope</a:t>
            </a:r>
          </a:p>
        </p:txBody>
      </p:sp>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10</a:t>
            </a:fld>
            <a:endParaRPr lang="en-GB" dirty="0"/>
          </a:p>
        </p:txBody>
      </p:sp>
      <p:grpSp>
        <p:nvGrpSpPr>
          <p:cNvPr id="3" name="Group 2"/>
          <p:cNvGrpSpPr/>
          <p:nvPr/>
        </p:nvGrpSpPr>
        <p:grpSpPr>
          <a:xfrm>
            <a:off x="4876800" y="3505202"/>
            <a:ext cx="3886200" cy="2400657"/>
            <a:chOff x="4800600" y="3897034"/>
            <a:chExt cx="3352800" cy="2022078"/>
          </a:xfrm>
        </p:grpSpPr>
        <p:sp>
          <p:nvSpPr>
            <p:cNvPr id="5" name="TextBox 4"/>
            <p:cNvSpPr txBox="1"/>
            <p:nvPr/>
          </p:nvSpPr>
          <p:spPr>
            <a:xfrm>
              <a:off x="4800600" y="3897034"/>
              <a:ext cx="3352800" cy="2022078"/>
            </a:xfrm>
            <a:prstGeom prst="rect">
              <a:avLst/>
            </a:prstGeom>
            <a:noFill/>
            <a:ln w="19050">
              <a:solidFill>
                <a:srgbClr val="FF0000"/>
              </a:solidFill>
            </a:ln>
          </p:spPr>
          <p:txBody>
            <a:bodyPr wrap="square" rtlCol="0">
              <a:spAutoFit/>
            </a:bodyPr>
            <a:lstStyle/>
            <a:p>
              <a:pPr algn="ctr"/>
              <a:r>
                <a:rPr lang="en-US" sz="2000" b="1" u="sng" dirty="0">
                  <a:solidFill>
                    <a:schemeClr val="tx1">
                      <a:lumMod val="75000"/>
                      <a:lumOff val="25000"/>
                    </a:schemeClr>
                  </a:solidFill>
                  <a:latin typeface="Cambria" panose="02040503050406030204" pitchFamily="18" charset="0"/>
                </a:rPr>
                <a:t>Important Note: </a:t>
              </a:r>
            </a:p>
            <a:p>
              <a:pPr algn="ctr"/>
              <a:endParaRPr lang="en-US" sz="500" b="1" u="sng" dirty="0">
                <a:solidFill>
                  <a:schemeClr val="tx1">
                    <a:lumMod val="75000"/>
                    <a:lumOff val="25000"/>
                  </a:schemeClr>
                </a:solidFill>
                <a:latin typeface="Cambria" panose="02040503050406030204" pitchFamily="18" charset="0"/>
              </a:endParaRPr>
            </a:p>
            <a:p>
              <a:pPr algn="ctr"/>
              <a:endParaRPr lang="en-US" sz="500" b="1" u="sng" dirty="0">
                <a:solidFill>
                  <a:schemeClr val="tx1">
                    <a:lumMod val="75000"/>
                    <a:lumOff val="25000"/>
                  </a:schemeClr>
                </a:solidFill>
                <a:latin typeface="Cambria" panose="02040503050406030204" pitchFamily="18" charset="0"/>
              </a:endParaRPr>
            </a:p>
            <a:p>
              <a:pPr algn="ctr"/>
              <a:r>
                <a:rPr lang="en-US" sz="2000" b="1" dirty="0">
                  <a:solidFill>
                    <a:schemeClr val="tx1">
                      <a:lumMod val="75000"/>
                      <a:lumOff val="25000"/>
                    </a:schemeClr>
                  </a:solidFill>
                  <a:latin typeface="Cambria" panose="02040503050406030204" pitchFamily="18" charset="0"/>
                </a:rPr>
                <a:t>Everything with a </a:t>
              </a:r>
              <a:r>
                <a:rPr lang="en-US" sz="2000" b="1" u="sng" dirty="0">
                  <a:solidFill>
                    <a:srgbClr val="FF0000"/>
                  </a:solidFill>
                  <a:latin typeface="Cambria" panose="02040503050406030204" pitchFamily="18" charset="0"/>
                </a:rPr>
                <a:t>Bar Code</a:t>
              </a:r>
              <a:r>
                <a:rPr lang="en-US" sz="2000" b="1" dirty="0">
                  <a:solidFill>
                    <a:srgbClr val="FF0000"/>
                  </a:solidFill>
                  <a:latin typeface="Cambria" panose="02040503050406030204" pitchFamily="18" charset="0"/>
                </a:rPr>
                <a:t> </a:t>
              </a:r>
            </a:p>
            <a:p>
              <a:pPr algn="ctr"/>
              <a:endParaRPr lang="en-US" sz="2000" b="1" dirty="0">
                <a:solidFill>
                  <a:srgbClr val="FF0000"/>
                </a:solidFill>
                <a:latin typeface="Cambria" panose="02040503050406030204" pitchFamily="18" charset="0"/>
              </a:endParaRPr>
            </a:p>
            <a:p>
              <a:pPr algn="ctr"/>
              <a:endParaRPr lang="en-US" sz="2000" b="1" dirty="0">
                <a:solidFill>
                  <a:schemeClr val="tx1">
                    <a:lumMod val="75000"/>
                    <a:lumOff val="25000"/>
                  </a:schemeClr>
                </a:solidFill>
                <a:latin typeface="Cambria" panose="02040503050406030204" pitchFamily="18" charset="0"/>
              </a:endParaRPr>
            </a:p>
            <a:p>
              <a:pPr algn="ctr"/>
              <a:r>
                <a:rPr lang="en-US" sz="2000" b="1" u="sng" dirty="0">
                  <a:solidFill>
                    <a:schemeClr val="tx1">
                      <a:lumMod val="75000"/>
                      <a:lumOff val="25000"/>
                    </a:schemeClr>
                  </a:solidFill>
                  <a:latin typeface="Cambria" panose="02040503050406030204" pitchFamily="18" charset="0"/>
                </a:rPr>
                <a:t>must</a:t>
              </a:r>
              <a:r>
                <a:rPr lang="en-US" sz="2000" b="1" dirty="0">
                  <a:solidFill>
                    <a:schemeClr val="tx1">
                      <a:lumMod val="75000"/>
                      <a:lumOff val="25000"/>
                    </a:schemeClr>
                  </a:solidFill>
                  <a:latin typeface="Cambria" panose="02040503050406030204" pitchFamily="18" charset="0"/>
                </a:rPr>
                <a:t> be submitted to be considered as a complete package.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873" y="4667235"/>
              <a:ext cx="1800225" cy="3714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16906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11</a:t>
            </a:fld>
            <a:endParaRPr lang="en-GB" dirty="0"/>
          </a:p>
        </p:txBody>
      </p:sp>
      <p:sp>
        <p:nvSpPr>
          <p:cNvPr id="3" name="TextBox 2"/>
          <p:cNvSpPr txBox="1"/>
          <p:nvPr/>
        </p:nvSpPr>
        <p:spPr>
          <a:xfrm rot="5400000">
            <a:off x="1369671" y="593760"/>
            <a:ext cx="1477328" cy="3784597"/>
          </a:xfrm>
          <a:prstGeom prst="rect">
            <a:avLst/>
          </a:prstGeom>
          <a:noFill/>
          <a:ln w="3175">
            <a:solidFill>
              <a:schemeClr val="tx1"/>
            </a:solidFill>
          </a:ln>
        </p:spPr>
        <p:txBody>
          <a:bodyPr vert="vert270" wrap="square" rtlCol="0">
            <a:spAutoFit/>
          </a:bodyPr>
          <a:lstStyle/>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Envelope Containing Offer Package</a:t>
            </a:r>
          </a:p>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11” x 13”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52" y="1219200"/>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55743" y="3541752"/>
            <a:ext cx="1371600" cy="369332"/>
          </a:xfrm>
          <a:prstGeom prst="rect">
            <a:avLst/>
          </a:prstGeom>
          <a:noFill/>
          <a:ln w="3175">
            <a:solidFill>
              <a:schemeClr val="tx1"/>
            </a:solidFill>
          </a:ln>
        </p:spPr>
        <p:txBody>
          <a:bodyPr wrap="square" rtlCol="0">
            <a:spAutoFit/>
          </a:bodyPr>
          <a:lstStyle/>
          <a:p>
            <a:r>
              <a:rPr lang="en-US" b="1" dirty="0">
                <a:solidFill>
                  <a:srgbClr val="F5770F"/>
                </a:solidFill>
                <a:effectLst>
                  <a:outerShdw blurRad="38100" dist="38100" dir="2700000" algn="tl">
                    <a:srgbClr val="000000">
                      <a:alpha val="43137"/>
                    </a:srgbClr>
                  </a:outerShdw>
                </a:effectLst>
                <a:latin typeface="Garamond" panose="02020404030301010803" pitchFamily="18" charset="0"/>
              </a:rPr>
              <a:t>LBBP Logo</a:t>
            </a:r>
            <a:endParaRPr lang="en-US" dirty="0">
              <a:solidFill>
                <a:srgbClr val="F5770F"/>
              </a:solidFill>
            </a:endParaRPr>
          </a:p>
        </p:txBody>
      </p:sp>
      <p:cxnSp>
        <p:nvCxnSpPr>
          <p:cNvPr id="9" name="Straight Arrow Connector 8"/>
          <p:cNvCxnSpPr/>
          <p:nvPr/>
        </p:nvCxnSpPr>
        <p:spPr>
          <a:xfrm>
            <a:off x="3505200" y="3752918"/>
            <a:ext cx="1447800" cy="57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12940" y="685800"/>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83156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12</a:t>
            </a:fld>
            <a:endParaRPr lang="en-GB" dirty="0"/>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5400000">
            <a:off x="1645411" y="612577"/>
            <a:ext cx="615553" cy="3200400"/>
          </a:xfrm>
          <a:prstGeom prst="rect">
            <a:avLst/>
          </a:prstGeom>
          <a:noFill/>
          <a:ln w="3175">
            <a:solidFill>
              <a:schemeClr val="tx1"/>
            </a:solidFill>
          </a:ln>
        </p:spPr>
        <p:txBody>
          <a:bodyPr vert="vert270" wrap="square" rtlCol="0">
            <a:spAutoFit/>
          </a:bodyPr>
          <a:lstStyle/>
          <a:p>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Cover Letter Page 1</a:t>
            </a:r>
          </a:p>
        </p:txBody>
      </p:sp>
      <p:sp>
        <p:nvSpPr>
          <p:cNvPr id="5" name="Title 1"/>
          <p:cNvSpPr txBox="1">
            <a:spLocks/>
          </p:cNvSpPr>
          <p:nvPr/>
        </p:nvSpPr>
        <p:spPr>
          <a:xfrm>
            <a:off x="96375" y="705821"/>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169577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13</a:t>
            </a:fld>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5400000">
            <a:off x="1610522" y="666694"/>
            <a:ext cx="615553" cy="3200400"/>
          </a:xfrm>
          <a:prstGeom prst="rect">
            <a:avLst/>
          </a:prstGeom>
          <a:noFill/>
          <a:ln w="3175">
            <a:solidFill>
              <a:schemeClr val="tx1"/>
            </a:solidFill>
          </a:ln>
        </p:spPr>
        <p:txBody>
          <a:bodyPr vert="vert270" wrap="square" rtlCol="0">
            <a:spAutoFit/>
          </a:bodyPr>
          <a:lstStyle/>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Cover Letter Page 2</a:t>
            </a:r>
          </a:p>
        </p:txBody>
      </p:sp>
      <p:sp>
        <p:nvSpPr>
          <p:cNvPr id="5"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6781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14</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00000">
            <a:off x="1763271" y="1450776"/>
            <a:ext cx="615553" cy="1981200"/>
          </a:xfrm>
          <a:prstGeom prst="rect">
            <a:avLst/>
          </a:prstGeom>
          <a:noFill/>
          <a:ln w="3175">
            <a:solidFill>
              <a:schemeClr val="tx1"/>
            </a:solidFill>
          </a:ln>
        </p:spPr>
        <p:txBody>
          <a:bodyPr vert="vert270" wrap="square" rtlCol="0">
            <a:spAutoFit/>
          </a:bodyPr>
          <a:lstStyle/>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Instructions</a:t>
            </a:r>
          </a:p>
        </p:txBody>
      </p:sp>
      <p:sp>
        <p:nvSpPr>
          <p:cNvPr id="6"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90480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15</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0"/>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00000">
            <a:off x="1681044" y="1747957"/>
            <a:ext cx="615553" cy="1082040"/>
          </a:xfrm>
          <a:prstGeom prst="rect">
            <a:avLst/>
          </a:prstGeom>
          <a:noFill/>
          <a:ln w="3175">
            <a:solidFill>
              <a:schemeClr val="tx1"/>
            </a:solidFill>
          </a:ln>
        </p:spPr>
        <p:txBody>
          <a:bodyPr vert="vert270" wrap="square" rtlCol="0">
            <a:spAutoFit/>
          </a:bodyPr>
          <a:lstStyle/>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Deed</a:t>
            </a:r>
          </a:p>
        </p:txBody>
      </p:sp>
      <p:sp>
        <p:nvSpPr>
          <p:cNvPr id="6"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74840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16</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69" y="1822028"/>
            <a:ext cx="5715000" cy="408214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00000">
            <a:off x="4320692" y="-2872218"/>
            <a:ext cx="615553" cy="8772939"/>
          </a:xfrm>
          <a:prstGeom prst="rect">
            <a:avLst/>
          </a:prstGeom>
          <a:noFill/>
        </p:spPr>
        <p:txBody>
          <a:bodyPr vert="vert270" wrap="square" rtlCol="0">
            <a:spAutoFit/>
          </a:bodyPr>
          <a:lstStyle/>
          <a:p>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Exhibit A – Purchasable Interests Inventory </a:t>
            </a:r>
            <a:r>
              <a:rPr lang="en-US" sz="2800" b="1" u="sng" dirty="0">
                <a:solidFill>
                  <a:srgbClr val="F5770F"/>
                </a:solidFill>
                <a:effectLst>
                  <a:outerShdw blurRad="38100" dist="38100" dir="2700000" algn="tl">
                    <a:srgbClr val="000000">
                      <a:alpha val="43137"/>
                    </a:srgbClr>
                  </a:outerShdw>
                </a:effectLst>
                <a:latin typeface="Garamond" panose="02020404030301010803" pitchFamily="18" charset="0"/>
              </a:rPr>
              <a:t>DETAIL</a:t>
            </a:r>
          </a:p>
        </p:txBody>
      </p:sp>
      <p:sp>
        <p:nvSpPr>
          <p:cNvPr id="6"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201828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17</a:t>
            </a:fld>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669" y="1690310"/>
            <a:ext cx="3657600" cy="421332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00000">
            <a:off x="4320693" y="-2925081"/>
            <a:ext cx="615553" cy="8686801"/>
          </a:xfrm>
          <a:prstGeom prst="rect">
            <a:avLst/>
          </a:prstGeom>
          <a:noFill/>
        </p:spPr>
        <p:txBody>
          <a:bodyPr vert="vert270" wrap="square" rtlCol="0">
            <a:spAutoFit/>
          </a:bodyPr>
          <a:lstStyle/>
          <a:p>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Exhibit A – Purchasable Interests Inventory </a:t>
            </a:r>
            <a:r>
              <a:rPr lang="en-US" sz="2800" b="1" u="sng" dirty="0">
                <a:solidFill>
                  <a:srgbClr val="F5770F"/>
                </a:solidFill>
                <a:effectLst>
                  <a:outerShdw blurRad="38100" dist="38100" dir="2700000" algn="tl">
                    <a:srgbClr val="000000">
                      <a:alpha val="43137"/>
                    </a:srgbClr>
                  </a:outerShdw>
                </a:effectLst>
                <a:latin typeface="Garamond" panose="02020404030301010803" pitchFamily="18" charset="0"/>
              </a:rPr>
              <a:t>SUMMARY</a:t>
            </a:r>
          </a:p>
        </p:txBody>
      </p:sp>
      <p:sp>
        <p:nvSpPr>
          <p:cNvPr id="6"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37261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18</a:t>
            </a:fld>
            <a:endParaRPr lang="en-GB" dirty="0"/>
          </a:p>
        </p:txBody>
      </p:sp>
      <p:pic>
        <p:nvPicPr>
          <p:cNvPr id="7171" name="Picture 3" descr="C:\Users\lbabby\Desktop\BIA Files\Offer Package Docs\Sample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28" y="1380670"/>
            <a:ext cx="6174742" cy="441053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rot="5400000">
            <a:off x="462729" y="1488877"/>
            <a:ext cx="615553" cy="838199"/>
          </a:xfrm>
          <a:prstGeom prst="rect">
            <a:avLst/>
          </a:prstGeom>
          <a:noFill/>
          <a:ln w="3175">
            <a:solidFill>
              <a:schemeClr val="tx1"/>
            </a:solidFill>
          </a:ln>
        </p:spPr>
        <p:txBody>
          <a:bodyPr vert="vert270" wrap="square" rtlCol="0">
            <a:spAutoFit/>
          </a:bodyPr>
          <a:lstStyle/>
          <a:p>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Map</a:t>
            </a:r>
          </a:p>
        </p:txBody>
      </p:sp>
      <p:sp>
        <p:nvSpPr>
          <p:cNvPr id="5" name="Title 1"/>
          <p:cNvSpPr txBox="1">
            <a:spLocks/>
          </p:cNvSpPr>
          <p:nvPr/>
        </p:nvSpPr>
        <p:spPr>
          <a:xfrm>
            <a:off x="112940" y="728143"/>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0703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19</a:t>
            </a:fld>
            <a:endParaRPr lang="en-GB"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16" b="32790"/>
          <a:stretch/>
        </p:blipFill>
        <p:spPr bwMode="auto">
          <a:xfrm rot="21218261">
            <a:off x="3014636" y="1838221"/>
            <a:ext cx="5486400" cy="3657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5400000">
            <a:off x="1332178" y="337271"/>
            <a:ext cx="615553" cy="2667000"/>
          </a:xfrm>
          <a:prstGeom prst="rect">
            <a:avLst/>
          </a:prstGeom>
          <a:noFill/>
          <a:ln w="3175">
            <a:solidFill>
              <a:schemeClr val="tx1"/>
            </a:solidFill>
          </a:ln>
        </p:spPr>
        <p:txBody>
          <a:bodyPr vert="vert270" wrap="square" rtlCol="0">
            <a:spAutoFit/>
          </a:bodyPr>
          <a:lstStyle/>
          <a:p>
            <a:pPr algn="ctr"/>
            <a:r>
              <a:rPr lang="en-US" sz="2800" b="1" dirty="0">
                <a:solidFill>
                  <a:srgbClr val="006666"/>
                </a:solidFill>
                <a:effectLst>
                  <a:outerShdw blurRad="38100" dist="38100" dir="2700000" algn="tl">
                    <a:srgbClr val="000000">
                      <a:alpha val="43137"/>
                    </a:srgbClr>
                  </a:outerShdw>
                </a:effectLst>
                <a:latin typeface="Garamond" panose="02020404030301010803" pitchFamily="18" charset="0"/>
              </a:rPr>
              <a:t>Return Envelope</a:t>
            </a:r>
          </a:p>
        </p:txBody>
      </p:sp>
      <p:sp>
        <p:nvSpPr>
          <p:cNvPr id="5" name="TextBox 4"/>
          <p:cNvSpPr txBox="1"/>
          <p:nvPr/>
        </p:nvSpPr>
        <p:spPr>
          <a:xfrm>
            <a:off x="306455" y="2590800"/>
            <a:ext cx="2384300" cy="2862322"/>
          </a:xfrm>
          <a:prstGeom prst="rect">
            <a:avLst/>
          </a:prstGeom>
          <a:noFill/>
        </p:spPr>
        <p:txBody>
          <a:bodyPr wrap="square" rtlCol="0">
            <a:spAutoFit/>
          </a:bodyPr>
          <a:lstStyle/>
          <a:p>
            <a:pPr algn="just"/>
            <a:r>
              <a:rPr lang="en-US" sz="2000" b="1" dirty="0">
                <a:solidFill>
                  <a:srgbClr val="FF0000"/>
                </a:solidFill>
                <a:latin typeface="Garamond" panose="02020404030301010803" pitchFamily="18" charset="0"/>
              </a:rPr>
              <a:t>Please use envelope provided – extras are available </a:t>
            </a:r>
          </a:p>
          <a:p>
            <a:pPr algn="just"/>
            <a:endParaRPr lang="en-US" sz="2000" b="1" dirty="0">
              <a:solidFill>
                <a:srgbClr val="FF0000"/>
              </a:solidFill>
              <a:latin typeface="Garamond" panose="02020404030301010803" pitchFamily="18" charset="0"/>
            </a:endParaRPr>
          </a:p>
          <a:p>
            <a:pPr algn="just"/>
            <a:r>
              <a:rPr lang="en-US" sz="2000" b="1" dirty="0">
                <a:solidFill>
                  <a:srgbClr val="FF0000"/>
                </a:solidFill>
                <a:latin typeface="Garamond" panose="02020404030301010803" pitchFamily="18" charset="0"/>
              </a:rPr>
              <a:t>(If you mail in a regular envelope, do </a:t>
            </a:r>
            <a:r>
              <a:rPr lang="en-US" sz="2000" b="1" u="sng" dirty="0">
                <a:solidFill>
                  <a:srgbClr val="FF0000"/>
                </a:solidFill>
                <a:latin typeface="Garamond" panose="02020404030301010803" pitchFamily="18" charset="0"/>
              </a:rPr>
              <a:t>not</a:t>
            </a:r>
            <a:r>
              <a:rPr lang="en-US" sz="2000" b="1" dirty="0">
                <a:solidFill>
                  <a:srgbClr val="FF0000"/>
                </a:solidFill>
                <a:latin typeface="Garamond" panose="02020404030301010803" pitchFamily="18" charset="0"/>
              </a:rPr>
              <a:t> use extended zip code for pre-sorted mail)</a:t>
            </a:r>
          </a:p>
        </p:txBody>
      </p:sp>
      <p:sp>
        <p:nvSpPr>
          <p:cNvPr id="6" name="Title 1"/>
          <p:cNvSpPr txBox="1">
            <a:spLocks/>
          </p:cNvSpPr>
          <p:nvPr/>
        </p:nvSpPr>
        <p:spPr>
          <a:xfrm>
            <a:off x="109627" y="761496"/>
            <a:ext cx="9031060" cy="665779"/>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sz="2700" dirty="0">
                <a:solidFill>
                  <a:srgbClr val="F5770F"/>
                </a:solidFill>
                <a:effectLst>
                  <a:outerShdw blurRad="38100" dist="38100" dir="2700000" algn="tl">
                    <a:srgbClr val="000000">
                      <a:alpha val="43137"/>
                    </a:srgbClr>
                  </a:outerShdw>
                </a:effectLst>
                <a:cs typeface="Arial" charset="0"/>
              </a:rPr>
              <a:t>Step 1 (</a:t>
            </a:r>
            <a:r>
              <a:rPr lang="en-US" altLang="en-US" sz="2700" dirty="0" err="1">
                <a:solidFill>
                  <a:srgbClr val="F5770F"/>
                </a:solidFill>
                <a:effectLst>
                  <a:outerShdw blurRad="38100" dist="38100" dir="2700000" algn="tl">
                    <a:srgbClr val="000000">
                      <a:alpha val="43137"/>
                    </a:srgbClr>
                  </a:outerShdw>
                </a:effectLst>
                <a:cs typeface="Arial" charset="0"/>
              </a:rPr>
              <a:t>con’t</a:t>
            </a:r>
            <a:r>
              <a:rPr lang="en-US" altLang="en-US" sz="2700" dirty="0">
                <a:solidFill>
                  <a:srgbClr val="F5770F"/>
                </a:solidFill>
                <a:effectLst>
                  <a:outerShdw blurRad="38100" dist="38100" dir="2700000" algn="tl">
                    <a:srgbClr val="000000">
                      <a:alpha val="43137"/>
                    </a:srgbClr>
                  </a:outerShdw>
                </a:effectLst>
                <a:cs typeface="Arial" charset="0"/>
              </a:rPr>
              <a:t>):</a:t>
            </a:r>
            <a:r>
              <a:rPr lang="en-US" altLang="en-US" sz="2700" dirty="0">
                <a:solidFill>
                  <a:srgbClr val="006666"/>
                </a:solidFill>
                <a:effectLst>
                  <a:outerShdw blurRad="38100" dist="38100" dir="2700000" algn="tl">
                    <a:srgbClr val="000000">
                      <a:alpha val="43137"/>
                    </a:srgbClr>
                  </a:outerShdw>
                </a:effectLst>
                <a:cs typeface="Arial" charset="0"/>
              </a:rPr>
              <a:t> Review the Offer Package Documents</a:t>
            </a:r>
          </a:p>
        </p:txBody>
      </p:sp>
    </p:spTree>
    <p:extLst>
      <p:ext uri="{BB962C8B-B14F-4D97-AF65-F5344CB8AC3E}">
        <p14:creationId xmlns:p14="http://schemas.microsoft.com/office/powerpoint/2010/main" val="349086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A76D90-2454-4658-BC93-0350D266CC7D}" type="slidenum">
              <a:rPr lang="en-GB" smtClean="0"/>
              <a:pPr/>
              <a:t>2</a:t>
            </a:fld>
            <a:endParaRPr lang="en-GB" dirty="0"/>
          </a:p>
        </p:txBody>
      </p:sp>
      <p:sp>
        <p:nvSpPr>
          <p:cNvPr id="3" name="Title 1"/>
          <p:cNvSpPr txBox="1">
            <a:spLocks/>
          </p:cNvSpPr>
          <p:nvPr/>
        </p:nvSpPr>
        <p:spPr>
          <a:xfrm>
            <a:off x="325967" y="751103"/>
            <a:ext cx="7772400" cy="719667"/>
          </a:xfrm>
          <a:prstGeom prst="rect">
            <a:avLst/>
          </a:prstGeom>
        </p:spPr>
        <p:txBody>
          <a:bodyPr/>
          <a:lstStyle>
            <a:lvl1pPr algn="l" defTabSz="914400" rtl="0" eaLnBrk="1" latinLnBrk="0" hangingPunct="1">
              <a:spcBef>
                <a:spcPct val="0"/>
              </a:spcBef>
              <a:buNone/>
              <a:defRPr sz="3200" b="1" kern="1200">
                <a:solidFill>
                  <a:schemeClr val="tx1">
                    <a:lumMod val="75000"/>
                    <a:lumOff val="25000"/>
                  </a:schemeClr>
                </a:solidFill>
                <a:latin typeface="Arial" pitchFamily="34" charset="0"/>
                <a:ea typeface="+mj-ea"/>
                <a:cs typeface="Arial" pitchFamily="34" charset="0"/>
              </a:defRPr>
            </a:lvl1pPr>
          </a:lstStyle>
          <a:p>
            <a:r>
              <a:rPr lang="en-US" altLang="en-US">
                <a:effectLst>
                  <a:outerShdw blurRad="38100" dist="38100" dir="2700000" algn="tl">
                    <a:srgbClr val="000000">
                      <a:alpha val="43137"/>
                    </a:srgbClr>
                  </a:outerShdw>
                </a:effectLst>
                <a:latin typeface="Calibri" panose="020F0502020204030204" pitchFamily="34" charset="0"/>
                <a:cs typeface="Arial" charset="0"/>
              </a:rPr>
              <a:t>What is the Buy-Back Program? </a:t>
            </a:r>
            <a:endParaRPr lang="en-US" altLang="en-US" dirty="0">
              <a:effectLst>
                <a:outerShdw blurRad="38100" dist="38100" dir="2700000" algn="tl">
                  <a:srgbClr val="000000">
                    <a:alpha val="43137"/>
                  </a:srgbClr>
                </a:outerShdw>
              </a:effectLst>
              <a:latin typeface="Calibri" panose="020F0502020204030204" pitchFamily="34" charset="0"/>
              <a:cs typeface="Arial" charset="0"/>
            </a:endParaRPr>
          </a:p>
        </p:txBody>
      </p:sp>
      <p:pic>
        <p:nvPicPr>
          <p:cNvPr id="4" name="Picture 3"/>
          <p:cNvPicPr>
            <a:picLocks noChangeAspect="1"/>
          </p:cNvPicPr>
          <p:nvPr/>
        </p:nvPicPr>
        <p:blipFill rotWithShape="1">
          <a:blip r:embed="rId2" cstate="screen">
            <a:extLst/>
          </a:blip>
          <a:srcRect/>
          <a:stretch/>
        </p:blipFill>
        <p:spPr>
          <a:xfrm>
            <a:off x="5240065" y="2513236"/>
            <a:ext cx="3238503" cy="29002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270080" y="5516035"/>
            <a:ext cx="3289476" cy="499239"/>
          </a:xfrm>
          <a:prstGeom prst="rect">
            <a:avLst/>
          </a:prstGeom>
          <a:noFill/>
        </p:spPr>
        <p:txBody>
          <a:bodyPr>
            <a:spAutoFit/>
          </a:bodyPr>
          <a:lstStyle/>
          <a:p>
            <a:pPr algn="ctr">
              <a:defRPr/>
            </a:pPr>
            <a:r>
              <a:rPr lang="en-US" sz="1322" dirty="0"/>
              <a:t>President Barack Obama with the late American Indian Activist Elouise Cobell</a:t>
            </a:r>
          </a:p>
        </p:txBody>
      </p:sp>
      <p:sp>
        <p:nvSpPr>
          <p:cNvPr id="6" name="Slide Number Placeholder 3"/>
          <p:cNvSpPr txBox="1">
            <a:spLocks/>
          </p:cNvSpPr>
          <p:nvPr/>
        </p:nvSpPr>
        <p:spPr>
          <a:xfrm>
            <a:off x="8098367" y="6235703"/>
            <a:ext cx="359833" cy="30285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Garamond" pitchFamily="18"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B8A3694-CB6F-444F-9844-449B9AC3B59E}" type="slidenum">
              <a:rPr lang="en-GB" smtClean="0"/>
              <a:pPr>
                <a:defRPr/>
              </a:pPr>
              <a:t>2</a:t>
            </a:fld>
            <a:endParaRPr lang="en-GB" dirty="0"/>
          </a:p>
        </p:txBody>
      </p:sp>
      <p:sp>
        <p:nvSpPr>
          <p:cNvPr id="7" name="Content Placeholder 2"/>
          <p:cNvSpPr txBox="1">
            <a:spLocks/>
          </p:cNvSpPr>
          <p:nvPr/>
        </p:nvSpPr>
        <p:spPr>
          <a:xfrm>
            <a:off x="669235" y="2536663"/>
            <a:ext cx="4605867" cy="3295825"/>
          </a:xfrm>
          <a:prstGeom prst="rect">
            <a:avLst/>
          </a:prstGeom>
        </p:spPr>
        <p:txBody>
          <a:bodyPr vert="horz" lIns="86360" tIns="43180" rIns="86360" bIns="43180" rtlCol="0">
            <a:normAutofit lnSpcReduction="10000"/>
          </a:bodyPr>
          <a:lstStyle>
            <a:lvl1pPr marL="342900" indent="-225425" algn="l" defTabSz="914400" rtl="0" eaLnBrk="1" latinLnBrk="0" hangingPunct="1">
              <a:spcBef>
                <a:spcPct val="20000"/>
              </a:spcBef>
              <a:buFont typeface="Arial" pitchFamily="34" charset="0"/>
              <a:buChar char="•"/>
              <a:defRPr sz="2400" kern="1200">
                <a:solidFill>
                  <a:schemeClr val="tx1">
                    <a:lumMod val="75000"/>
                    <a:lumOff val="25000"/>
                  </a:schemeClr>
                </a:solidFill>
                <a:latin typeface="Garamond" pitchFamily="18" charset="0"/>
                <a:ea typeface="+mn-ea"/>
                <a:cs typeface="Arial" pitchFamily="34" charset="0"/>
              </a:defRPr>
            </a:lvl1pPr>
            <a:lvl2pPr marL="687388" indent="-230188" algn="l" defTabSz="914400" rtl="0" eaLnBrk="1" latinLnBrk="0" hangingPunct="1">
              <a:spcBef>
                <a:spcPct val="20000"/>
              </a:spcBef>
              <a:buFont typeface="Arial" pitchFamily="34" charset="0"/>
              <a:buNone/>
              <a:defRPr sz="1800" kern="1200">
                <a:solidFill>
                  <a:srgbClr val="095B26"/>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95B26"/>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55644" indent="-323847">
              <a:defRPr/>
            </a:pPr>
            <a:r>
              <a:rPr lang="en-US" altLang="en-US" sz="2078" dirty="0">
                <a:solidFill>
                  <a:schemeClr val="tx1"/>
                </a:solidFill>
                <a:latin typeface="Calibri" panose="020F0502020204030204" pitchFamily="34" charset="0"/>
                <a:cs typeface="Arial" charset="0"/>
              </a:rPr>
              <a:t>fractional interests </a:t>
            </a:r>
          </a:p>
          <a:p>
            <a:pPr marL="755644" indent="-323847">
              <a:defRPr/>
            </a:pPr>
            <a:r>
              <a:rPr lang="en-US" altLang="en-US" sz="2078" dirty="0">
                <a:solidFill>
                  <a:schemeClr val="tx1"/>
                </a:solidFill>
                <a:latin typeface="Calibri" panose="020F0502020204030204" pitchFamily="34" charset="0"/>
                <a:cs typeface="Arial" charset="0"/>
              </a:rPr>
              <a:t>in trust or restricted land </a:t>
            </a:r>
          </a:p>
          <a:p>
            <a:pPr marL="755644" indent="-323847">
              <a:defRPr/>
            </a:pPr>
            <a:r>
              <a:rPr lang="en-US" altLang="en-US" sz="2078" dirty="0">
                <a:solidFill>
                  <a:schemeClr val="tx1"/>
                </a:solidFill>
                <a:latin typeface="Calibri" panose="020F0502020204030204" pitchFamily="34" charset="0"/>
                <a:cs typeface="Arial" charset="0"/>
              </a:rPr>
              <a:t>at fair market value </a:t>
            </a:r>
          </a:p>
          <a:p>
            <a:pPr marL="755644" indent="-323847">
              <a:defRPr/>
            </a:pPr>
            <a:r>
              <a:rPr lang="en-US" altLang="en-US" sz="2078" dirty="0">
                <a:solidFill>
                  <a:schemeClr val="tx1"/>
                </a:solidFill>
                <a:latin typeface="Calibri" panose="020F0502020204030204" pitchFamily="34" charset="0"/>
                <a:cs typeface="Arial" charset="0"/>
              </a:rPr>
              <a:t>from willing sellers</a:t>
            </a:r>
          </a:p>
          <a:p>
            <a:pPr marL="755644" indent="-323847">
              <a:spcAft>
                <a:spcPts val="1700"/>
              </a:spcAft>
              <a:defRPr/>
            </a:pPr>
            <a:r>
              <a:rPr lang="en-US" altLang="en-US" sz="2078" dirty="0">
                <a:solidFill>
                  <a:schemeClr val="tx1"/>
                </a:solidFill>
                <a:latin typeface="Calibri" panose="020F0502020204030204" pitchFamily="34" charset="0"/>
                <a:cs typeface="Arial" charset="0"/>
              </a:rPr>
              <a:t>within a 10-year period</a:t>
            </a:r>
            <a:endParaRPr lang="en-US" altLang="en-US" sz="2078" dirty="0">
              <a:solidFill>
                <a:schemeClr val="tx1"/>
              </a:solidFill>
              <a:latin typeface="Calibri" panose="020F0502020204030204" pitchFamily="34" charset="0"/>
            </a:endParaRPr>
          </a:p>
          <a:p>
            <a:pPr marL="110948" indent="0">
              <a:buNone/>
              <a:defRPr/>
            </a:pPr>
            <a:r>
              <a:rPr lang="en-US" sz="2078" b="1" dirty="0">
                <a:solidFill>
                  <a:schemeClr val="tx1"/>
                </a:solidFill>
                <a:latin typeface="Calibri" panose="020F0502020204030204" pitchFamily="34" charset="0"/>
              </a:rPr>
              <a:t>Goal:  Keeps land in trust </a:t>
            </a:r>
            <a:r>
              <a:rPr lang="en-US" sz="2078" dirty="0">
                <a:solidFill>
                  <a:schemeClr val="tx1"/>
                </a:solidFill>
                <a:latin typeface="Calibri" panose="020F0502020204030204" pitchFamily="34" charset="0"/>
              </a:rPr>
              <a:t>- purchased lands are immediately held in trust for the recognized </a:t>
            </a:r>
            <a:r>
              <a:rPr lang="en-US" sz="2078" b="1" dirty="0">
                <a:solidFill>
                  <a:schemeClr val="tx1"/>
                </a:solidFill>
                <a:latin typeface="Calibri" panose="020F0502020204030204" pitchFamily="34" charset="0"/>
              </a:rPr>
              <a:t>tribe</a:t>
            </a:r>
            <a:r>
              <a:rPr lang="en-US" sz="2078" dirty="0">
                <a:solidFill>
                  <a:schemeClr val="tx1"/>
                </a:solidFill>
                <a:latin typeface="Calibri" panose="020F0502020204030204" pitchFamily="34" charset="0"/>
              </a:rPr>
              <a:t> jurisdiction over the land</a:t>
            </a:r>
            <a:r>
              <a:rPr lang="en-US" sz="1888" dirty="0">
                <a:solidFill>
                  <a:schemeClr val="tx1"/>
                </a:solidFill>
                <a:latin typeface="Calibri" panose="020F0502020204030204" pitchFamily="34" charset="0"/>
              </a:rPr>
              <a:t>.</a:t>
            </a:r>
            <a:endParaRPr lang="en-GB" altLang="en-US" sz="1888" dirty="0">
              <a:latin typeface="Calibri" panose="020F0502020204030204" pitchFamily="34" charset="0"/>
              <a:cs typeface="Arial" charset="0"/>
            </a:endParaRPr>
          </a:p>
          <a:p>
            <a:pPr>
              <a:defRPr/>
            </a:pPr>
            <a:endParaRPr lang="en-US" altLang="en-US" sz="1888" dirty="0">
              <a:latin typeface="Calibri" panose="020F0502020204030204" pitchFamily="34" charset="0"/>
              <a:cs typeface="Arial" charset="0"/>
            </a:endParaRPr>
          </a:p>
          <a:p>
            <a:pPr>
              <a:defRPr/>
            </a:pPr>
            <a:endParaRPr lang="en-US" altLang="en-US" sz="1888" dirty="0">
              <a:latin typeface="Calibri" panose="020F0502020204030204" pitchFamily="34" charset="0"/>
              <a:cs typeface="Arial" charset="0"/>
            </a:endParaRPr>
          </a:p>
        </p:txBody>
      </p:sp>
      <p:sp>
        <p:nvSpPr>
          <p:cNvPr id="8" name="TextBox 7"/>
          <p:cNvSpPr txBox="1"/>
          <p:nvPr/>
        </p:nvSpPr>
        <p:spPr>
          <a:xfrm>
            <a:off x="669235" y="1366263"/>
            <a:ext cx="7792768" cy="1589409"/>
          </a:xfrm>
          <a:prstGeom prst="rect">
            <a:avLst/>
          </a:prstGeom>
          <a:noFill/>
        </p:spPr>
        <p:txBody>
          <a:bodyPr wrap="square" rtlCol="0">
            <a:spAutoFit/>
          </a:bodyPr>
          <a:lstStyle/>
          <a:p>
            <a:pPr marL="110948">
              <a:spcAft>
                <a:spcPts val="1700"/>
              </a:spcAft>
              <a:defRPr/>
            </a:pPr>
            <a:r>
              <a:rPr lang="en-US" altLang="en-US" sz="2078" dirty="0">
                <a:latin typeface="Calibri" panose="020F0502020204030204" pitchFamily="34" charset="0"/>
                <a:cs typeface="Arial" charset="0"/>
              </a:rPr>
              <a:t>Created to implement the </a:t>
            </a:r>
            <a:r>
              <a:rPr lang="en-US" altLang="en-US" sz="2078" b="1" dirty="0">
                <a:latin typeface="Calibri" panose="020F0502020204030204" pitchFamily="34" charset="0"/>
                <a:cs typeface="Arial" charset="0"/>
              </a:rPr>
              <a:t>land consolidation </a:t>
            </a:r>
            <a:r>
              <a:rPr lang="en-US" altLang="en-US" sz="2078" dirty="0">
                <a:latin typeface="Calibri" panose="020F0502020204030204" pitchFamily="34" charset="0"/>
                <a:cs typeface="Arial" charset="0"/>
              </a:rPr>
              <a:t>component of the </a:t>
            </a:r>
            <a:r>
              <a:rPr lang="en-US" altLang="en-US" sz="2078" b="1" dirty="0" err="1">
                <a:latin typeface="Calibri" panose="020F0502020204030204" pitchFamily="34" charset="0"/>
                <a:cs typeface="Arial" charset="0"/>
              </a:rPr>
              <a:t>Cobell</a:t>
            </a:r>
            <a:r>
              <a:rPr lang="en-US" altLang="en-US" sz="2078" b="1" dirty="0">
                <a:latin typeface="Calibri" panose="020F0502020204030204" pitchFamily="34" charset="0"/>
                <a:cs typeface="Arial" charset="0"/>
              </a:rPr>
              <a:t> Settlement Agreement</a:t>
            </a:r>
            <a:r>
              <a:rPr lang="en-US" altLang="en-US" sz="2078" dirty="0">
                <a:latin typeface="Calibri" panose="020F0502020204030204" pitchFamily="34" charset="0"/>
                <a:cs typeface="Arial" charset="0"/>
              </a:rPr>
              <a:t>, The Settlement provided a </a:t>
            </a:r>
            <a:r>
              <a:rPr lang="en-US" altLang="en-US" sz="2078" b="1" dirty="0">
                <a:latin typeface="Calibri" panose="020F0502020204030204" pitchFamily="34" charset="0"/>
                <a:cs typeface="Arial" charset="0"/>
              </a:rPr>
              <a:t>$1.9 billion fund</a:t>
            </a:r>
            <a:r>
              <a:rPr lang="en-US" altLang="en-US" sz="2078" dirty="0">
                <a:latin typeface="Calibri" panose="020F0502020204030204" pitchFamily="34" charset="0"/>
                <a:cs typeface="Arial" charset="0"/>
              </a:rPr>
              <a:t> to purchase: </a:t>
            </a:r>
          </a:p>
          <a:p>
            <a:pPr marL="110948">
              <a:spcAft>
                <a:spcPts val="1700"/>
              </a:spcAft>
              <a:defRPr/>
            </a:pPr>
            <a:endParaRPr lang="en-US" altLang="en-US" sz="2078" dirty="0">
              <a:latin typeface="Calibri" panose="020F0502020204030204" pitchFamily="34" charset="0"/>
              <a:cs typeface="Arial" charset="0"/>
            </a:endParaRPr>
          </a:p>
        </p:txBody>
      </p:sp>
    </p:spTree>
    <p:extLst>
      <p:ext uri="{BB962C8B-B14F-4D97-AF65-F5344CB8AC3E}">
        <p14:creationId xmlns:p14="http://schemas.microsoft.com/office/powerpoint/2010/main" val="21229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371600"/>
            <a:ext cx="8229600" cy="4313238"/>
          </a:xfrm>
        </p:spPr>
        <p:txBody>
          <a:bodyPr>
            <a:normAutofit/>
          </a:bodyPr>
          <a:lstStyle/>
          <a:p>
            <a:pPr algn="just"/>
            <a:r>
              <a:rPr lang="en-US" b="1" dirty="0"/>
              <a:t>Review tract information in DETAIL section of Inventory; obtain more information from Office of the Special Trustee/Trust Beneficiary Call Center or BIA if needed</a:t>
            </a:r>
          </a:p>
          <a:p>
            <a:pPr marL="117475" indent="0" algn="just">
              <a:buNone/>
            </a:pPr>
            <a:endParaRPr lang="en-US" sz="800" b="1" dirty="0"/>
          </a:p>
          <a:p>
            <a:pPr algn="just"/>
            <a:r>
              <a:rPr lang="en-US" b="1" dirty="0"/>
              <a:t>To “Sell All” listed interests, fill in top bubble only on SUMMARY </a:t>
            </a:r>
          </a:p>
          <a:p>
            <a:pPr marL="117475" indent="0" algn="just">
              <a:buNone/>
            </a:pPr>
            <a:endParaRPr lang="en-US" sz="800" b="1" dirty="0"/>
          </a:p>
          <a:p>
            <a:pPr algn="just"/>
            <a:r>
              <a:rPr lang="en-US" b="1" dirty="0"/>
              <a:t>To sell some interests, fill in bubble(s) next to Item number(s) on SUMMARY</a:t>
            </a:r>
          </a:p>
          <a:p>
            <a:pPr marL="117475" indent="0" algn="just">
              <a:buNone/>
            </a:pPr>
            <a:endParaRPr lang="en-US" sz="800" b="1" dirty="0"/>
          </a:p>
          <a:p>
            <a:pPr algn="just"/>
            <a:r>
              <a:rPr lang="en-US" b="1" dirty="0"/>
              <a:t>Fill in bubbles completely with </a:t>
            </a:r>
            <a:r>
              <a:rPr lang="en-US" sz="2800" b="1" u="sng" dirty="0">
                <a:solidFill>
                  <a:srgbClr val="0070C0"/>
                </a:solidFill>
              </a:rPr>
              <a:t>blue</a:t>
            </a:r>
            <a:r>
              <a:rPr lang="en-US" b="1" dirty="0"/>
              <a:t> or </a:t>
            </a:r>
            <a:r>
              <a:rPr lang="en-US" sz="2800" b="1" u="sng" dirty="0"/>
              <a:t>black</a:t>
            </a:r>
            <a:r>
              <a:rPr lang="en-US" b="1" dirty="0"/>
              <a:t> ink </a:t>
            </a:r>
          </a:p>
        </p:txBody>
      </p:sp>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20</a:t>
            </a:fld>
            <a:endParaRPr lang="en-GB" dirty="0"/>
          </a:p>
        </p:txBody>
      </p:sp>
      <p:sp>
        <p:nvSpPr>
          <p:cNvPr id="3" name="Title 2"/>
          <p:cNvSpPr>
            <a:spLocks noGrp="1"/>
          </p:cNvSpPr>
          <p:nvPr>
            <p:ph type="title"/>
          </p:nvPr>
        </p:nvSpPr>
        <p:spPr>
          <a:xfrm>
            <a:off x="233570" y="622300"/>
            <a:ext cx="8229600" cy="1066800"/>
          </a:xfrm>
          <a:noFill/>
        </p:spPr>
        <p:txBody>
          <a:bodyPr>
            <a:normAutofit/>
          </a:bodyPr>
          <a:lstStyle/>
          <a:p>
            <a:r>
              <a:rPr lang="en-US" altLang="en-US" dirty="0">
                <a:solidFill>
                  <a:srgbClr val="F5770F"/>
                </a:solidFill>
                <a:effectLst>
                  <a:outerShdw blurRad="38100" dist="38100" dir="2700000" algn="tl">
                    <a:srgbClr val="000000">
                      <a:alpha val="43137"/>
                    </a:srgbClr>
                  </a:outerShdw>
                </a:effectLst>
                <a:cs typeface="Arial" charset="0"/>
              </a:rPr>
              <a:t>Step 2:</a:t>
            </a:r>
            <a:r>
              <a:rPr lang="en-US" altLang="en-US" dirty="0">
                <a:solidFill>
                  <a:srgbClr val="006666"/>
                </a:solidFill>
                <a:effectLst>
                  <a:outerShdw blurRad="38100" dist="38100" dir="2700000" algn="tl">
                    <a:srgbClr val="000000">
                      <a:alpha val="43137"/>
                    </a:srgbClr>
                  </a:outerShdw>
                </a:effectLst>
                <a:cs typeface="Arial" charset="0"/>
              </a:rPr>
              <a:t> Decide Which Interests to Select for Sale</a:t>
            </a:r>
            <a:br>
              <a:rPr lang="en-US" altLang="en-US" dirty="0">
                <a:solidFill>
                  <a:srgbClr val="006666"/>
                </a:solidFill>
                <a:effectLst>
                  <a:outerShdw blurRad="38100" dist="38100" dir="2700000" algn="tl">
                    <a:srgbClr val="000000">
                      <a:alpha val="43137"/>
                    </a:srgbClr>
                  </a:outerShdw>
                </a:effectLst>
                <a:cs typeface="Arial" charset="0"/>
              </a:rPr>
            </a:br>
            <a:endParaRPr lang="en-US" dirty="0"/>
          </a:p>
        </p:txBody>
      </p:sp>
    </p:spTree>
    <p:extLst>
      <p:ext uri="{BB962C8B-B14F-4D97-AF65-F5344CB8AC3E}">
        <p14:creationId xmlns:p14="http://schemas.microsoft.com/office/powerpoint/2010/main" val="21340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457200"/>
            <a:ext cx="8229600" cy="1143000"/>
          </a:xfrm>
        </p:spPr>
        <p:txBody>
          <a:bodyPr/>
          <a:lstStyle/>
          <a:p>
            <a:pPr eaLnBrk="1" hangingPunct="1"/>
            <a:r>
              <a:rPr lang="en-US" altLang="en-US" dirty="0">
                <a:solidFill>
                  <a:srgbClr val="F5770F"/>
                </a:solidFill>
                <a:effectLst>
                  <a:outerShdw blurRad="38100" dist="38100" dir="2700000" algn="tl">
                    <a:srgbClr val="000000">
                      <a:alpha val="43137"/>
                    </a:srgbClr>
                  </a:outerShdw>
                </a:effectLst>
                <a:cs typeface="Arial" charset="0"/>
              </a:rPr>
              <a:t>Step 3: </a:t>
            </a:r>
            <a:r>
              <a:rPr lang="en-US" altLang="en-US" dirty="0">
                <a:solidFill>
                  <a:srgbClr val="006666"/>
                </a:solidFill>
                <a:effectLst>
                  <a:outerShdw blurRad="38100" dist="38100" dir="2700000" algn="tl">
                    <a:srgbClr val="000000">
                      <a:alpha val="43137"/>
                    </a:srgbClr>
                  </a:outerShdw>
                </a:effectLst>
                <a:cs typeface="Arial" charset="0"/>
              </a:rPr>
              <a:t>Take the Deed to a Notary Public</a:t>
            </a:r>
          </a:p>
        </p:txBody>
      </p:sp>
      <p:sp>
        <p:nvSpPr>
          <p:cNvPr id="2" name="Content Placeholder 1"/>
          <p:cNvSpPr>
            <a:spLocks noGrp="1"/>
          </p:cNvSpPr>
          <p:nvPr>
            <p:ph idx="1"/>
          </p:nvPr>
        </p:nvSpPr>
        <p:spPr>
          <a:xfrm>
            <a:off x="266700" y="1219200"/>
            <a:ext cx="8229600" cy="5075238"/>
          </a:xfrm>
        </p:spPr>
        <p:txBody>
          <a:bodyPr>
            <a:noAutofit/>
          </a:bodyPr>
          <a:lstStyle/>
          <a:p>
            <a:pPr algn="just"/>
            <a:r>
              <a:rPr lang="en-US" sz="2200" b="1" dirty="0"/>
              <a:t>The Deed must be signed in front of a Notary </a:t>
            </a:r>
          </a:p>
          <a:p>
            <a:pPr marL="117475" indent="0" algn="just">
              <a:buNone/>
            </a:pPr>
            <a:endParaRPr lang="en-US" sz="800" b="1" dirty="0"/>
          </a:p>
          <a:p>
            <a:pPr algn="just"/>
            <a:r>
              <a:rPr lang="en-US" sz="2200" b="1" dirty="0"/>
              <a:t>Legal identification (with photo) must be provided</a:t>
            </a:r>
          </a:p>
          <a:p>
            <a:pPr marL="117475" indent="0" algn="just">
              <a:buNone/>
            </a:pPr>
            <a:endParaRPr lang="en-US" sz="800" b="1" dirty="0"/>
          </a:p>
          <a:p>
            <a:pPr algn="just"/>
            <a:r>
              <a:rPr lang="en-US" sz="2200" b="1" dirty="0"/>
              <a:t>Do not sign and return the Deed if personal information is incorrect (update information and obtain new Deed)</a:t>
            </a:r>
          </a:p>
          <a:p>
            <a:pPr marL="117475" indent="0" algn="just">
              <a:buNone/>
            </a:pPr>
            <a:endParaRPr lang="en-US" sz="800" b="1" dirty="0"/>
          </a:p>
          <a:p>
            <a:pPr algn="just"/>
            <a:r>
              <a:rPr lang="en-US" sz="2200" b="1" dirty="0"/>
              <a:t>Do not make any other marks on the Deed</a:t>
            </a:r>
          </a:p>
          <a:p>
            <a:pPr marL="117475" indent="0" algn="just">
              <a:buNone/>
            </a:pPr>
            <a:endParaRPr lang="en-US" sz="800" b="1" dirty="0"/>
          </a:p>
          <a:p>
            <a:r>
              <a:rPr lang="en-US" sz="2200" b="1" dirty="0"/>
              <a:t>Make sure the Notary has placed a seal                                      </a:t>
            </a:r>
          </a:p>
          <a:p>
            <a:pPr marL="117475" indent="0">
              <a:buNone/>
            </a:pPr>
            <a:r>
              <a:rPr lang="en-US" sz="2200" b="1" dirty="0"/>
              <a:t>   on the Deed and filled in the fields correctly</a:t>
            </a:r>
          </a:p>
          <a:p>
            <a:pPr marL="117475" indent="0" algn="just">
              <a:buNone/>
            </a:pPr>
            <a:endParaRPr lang="en-US" sz="800" b="1" dirty="0"/>
          </a:p>
          <a:p>
            <a:pPr algn="just"/>
            <a:r>
              <a:rPr lang="en-US" sz="2200" b="1" u="sng" dirty="0">
                <a:solidFill>
                  <a:srgbClr val="C00000"/>
                </a:solidFill>
              </a:rPr>
              <a:t>CALIFORNIA RESIDENTS</a:t>
            </a:r>
            <a:r>
              <a:rPr lang="en-US" sz="2200" b="1" dirty="0">
                <a:solidFill>
                  <a:srgbClr val="C00000"/>
                </a:solidFill>
              </a:rPr>
              <a:t>  </a:t>
            </a:r>
            <a:r>
              <a:rPr lang="en-US" sz="2200" b="1" dirty="0"/>
              <a:t>must include:</a:t>
            </a:r>
          </a:p>
          <a:p>
            <a:pPr marL="117475" indent="0" algn="ctr">
              <a:buNone/>
            </a:pPr>
            <a:r>
              <a:rPr lang="en-US" sz="2200" b="1" dirty="0"/>
              <a:t>California All-Purpose Acknowledgement</a:t>
            </a:r>
          </a:p>
          <a:p>
            <a:pPr algn="just"/>
            <a:r>
              <a:rPr lang="en-US" sz="2200" b="1" dirty="0"/>
              <a:t>Notary is free at all locations of Round Valley workshops</a:t>
            </a:r>
            <a:endParaRPr lang="en-US" sz="2200" dirty="0"/>
          </a:p>
        </p:txBody>
      </p:sp>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21</a:t>
            </a:fld>
            <a:endParaRPr lang="en-GB" dirty="0"/>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80" t="-1" r="73644" b="62091"/>
          <a:stretch/>
        </p:blipFill>
        <p:spPr bwMode="auto">
          <a:xfrm rot="20821701">
            <a:off x="6520450" y="3065290"/>
            <a:ext cx="1693498" cy="159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38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7" y="408471"/>
            <a:ext cx="7449553" cy="1143000"/>
          </a:xfrm>
        </p:spPr>
        <p:txBody>
          <a:bodyPr/>
          <a:lstStyle/>
          <a:p>
            <a:r>
              <a:rPr lang="en-US" altLang="en-US" dirty="0">
                <a:solidFill>
                  <a:srgbClr val="F5770F"/>
                </a:solidFill>
                <a:effectLst>
                  <a:outerShdw blurRad="38100" dist="38100" dir="2700000" algn="tl">
                    <a:srgbClr val="000000">
                      <a:alpha val="43137"/>
                    </a:srgbClr>
                  </a:outerShdw>
                </a:effectLst>
                <a:cs typeface="Arial" charset="0"/>
              </a:rPr>
              <a:t>Step 3 (</a:t>
            </a:r>
            <a:r>
              <a:rPr lang="en-US" altLang="en-US" dirty="0" err="1">
                <a:solidFill>
                  <a:srgbClr val="F5770F"/>
                </a:solidFill>
                <a:effectLst>
                  <a:outerShdw blurRad="38100" dist="38100" dir="2700000" algn="tl">
                    <a:srgbClr val="000000">
                      <a:alpha val="43137"/>
                    </a:srgbClr>
                  </a:outerShdw>
                </a:effectLst>
                <a:cs typeface="Arial" charset="0"/>
              </a:rPr>
              <a:t>con’t</a:t>
            </a:r>
            <a:r>
              <a:rPr lang="en-US" altLang="en-US" dirty="0">
                <a:solidFill>
                  <a:srgbClr val="F5770F"/>
                </a:solidFill>
                <a:effectLst>
                  <a:outerShdw blurRad="38100" dist="38100" dir="2700000" algn="tl">
                    <a:srgbClr val="000000">
                      <a:alpha val="43137"/>
                    </a:srgbClr>
                  </a:outerShdw>
                </a:effectLst>
                <a:cs typeface="Arial" charset="0"/>
              </a:rPr>
              <a:t>): </a:t>
            </a:r>
            <a:r>
              <a:rPr lang="en-US" altLang="en-US" dirty="0">
                <a:solidFill>
                  <a:srgbClr val="006666"/>
                </a:solidFill>
                <a:effectLst>
                  <a:outerShdw blurRad="38100" dist="38100" dir="2700000" algn="tl">
                    <a:srgbClr val="000000">
                      <a:alpha val="43137"/>
                    </a:srgbClr>
                  </a:outerShdw>
                </a:effectLst>
                <a:cs typeface="Arial" charset="0"/>
              </a:rPr>
              <a:t>Take the Deed to a Notary Public</a:t>
            </a:r>
            <a:endParaRPr lang="en-US" dirty="0"/>
          </a:p>
        </p:txBody>
      </p:sp>
      <p:sp>
        <p:nvSpPr>
          <p:cNvPr id="3" name="Content Placeholder 2"/>
          <p:cNvSpPr>
            <a:spLocks noGrp="1"/>
          </p:cNvSpPr>
          <p:nvPr>
            <p:ph idx="1"/>
          </p:nvPr>
        </p:nvSpPr>
        <p:spPr>
          <a:xfrm>
            <a:off x="94247" y="1307279"/>
            <a:ext cx="3944353" cy="457200"/>
          </a:xfrm>
          <a:solidFill>
            <a:srgbClr val="FFFF00">
              <a:alpha val="68235"/>
            </a:srgbClr>
          </a:solidFill>
          <a:ln w="38100">
            <a:solidFill>
              <a:schemeClr val="tx1"/>
            </a:solidFill>
            <a:prstDash val="solid"/>
          </a:ln>
        </p:spPr>
        <p:txBody>
          <a:bodyPr anchor="ctr">
            <a:noAutofit/>
          </a:bodyPr>
          <a:lstStyle/>
          <a:p>
            <a:pPr marL="117475" indent="0" algn="ctr">
              <a:buNone/>
            </a:pPr>
            <a:r>
              <a:rPr lang="en-US" sz="1800" b="1" cap="all" dirty="0">
                <a:solidFill>
                  <a:srgbClr val="FF0000"/>
                </a:solidFill>
                <a:latin typeface="Berlin Sans FB Demi" panose="020E0802020502020306" pitchFamily="34" charset="0"/>
              </a:rPr>
              <a:t>CALIFORNIA RESIDENTS ONLY</a:t>
            </a:r>
            <a:endParaRPr lang="en-US" sz="1800" dirty="0">
              <a:solidFill>
                <a:srgbClr val="FF0000"/>
              </a:solidFill>
              <a:latin typeface="Berlin Sans FB Demi" panose="020E0802020502020306" pitchFamily="34" charset="0"/>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22</a:t>
            </a:fld>
            <a:endParaRPr lang="en-GB" dirty="0"/>
          </a:p>
        </p:txBody>
      </p:sp>
      <p:sp>
        <p:nvSpPr>
          <p:cNvPr id="6" name="TextBox 5"/>
          <p:cNvSpPr txBox="1"/>
          <p:nvPr/>
        </p:nvSpPr>
        <p:spPr>
          <a:xfrm>
            <a:off x="592030" y="1858602"/>
            <a:ext cx="3615669" cy="492443"/>
          </a:xfrm>
          <a:prstGeom prst="rect">
            <a:avLst/>
          </a:prstGeom>
          <a:noFill/>
          <a:ln w="12700">
            <a:noFill/>
          </a:ln>
        </p:spPr>
        <p:txBody>
          <a:bodyPr wrap="square" rtlCol="0">
            <a:spAutoFit/>
          </a:bodyPr>
          <a:lstStyle/>
          <a:p>
            <a:pPr algn="ctr"/>
            <a:r>
              <a:rPr lang="en-US" b="1" dirty="0">
                <a:latin typeface="Garamond" panose="02020404030301010803" pitchFamily="18" charset="0"/>
              </a:rPr>
              <a:t>Notary does NOT filled out </a:t>
            </a:r>
          </a:p>
          <a:p>
            <a:endParaRPr lang="en-US" sz="800" b="1" dirty="0">
              <a:latin typeface="Garamond" panose="020204040303010108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98846"/>
            <a:ext cx="3048000" cy="3945432"/>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913" y="2437750"/>
            <a:ext cx="2601905" cy="3505200"/>
          </a:xfrm>
          <a:prstGeom prst="rect">
            <a:avLst/>
          </a:prstGeom>
          <a:ln w="3175">
            <a:solidFill>
              <a:schemeClr val="tx1"/>
            </a:solidFill>
          </a:ln>
        </p:spPr>
      </p:pic>
      <p:sp>
        <p:nvSpPr>
          <p:cNvPr id="7" name="TextBox 6"/>
          <p:cNvSpPr txBox="1"/>
          <p:nvPr/>
        </p:nvSpPr>
        <p:spPr>
          <a:xfrm>
            <a:off x="4038600" y="1184409"/>
            <a:ext cx="5093039" cy="769441"/>
          </a:xfrm>
          <a:prstGeom prst="rect">
            <a:avLst/>
          </a:prstGeom>
          <a:noFill/>
        </p:spPr>
        <p:txBody>
          <a:bodyPr wrap="square" rtlCol="0">
            <a:spAutoFit/>
          </a:bodyPr>
          <a:lstStyle/>
          <a:p>
            <a:pPr marL="285750" indent="-285750" algn="ctr">
              <a:buFontTx/>
              <a:buChar char="-"/>
            </a:pPr>
            <a:endParaRPr lang="en-US" sz="800" b="1" dirty="0">
              <a:latin typeface="Garamond" panose="02020404030301010803" pitchFamily="18" charset="0"/>
            </a:endParaRPr>
          </a:p>
          <a:p>
            <a:pPr algn="ctr"/>
            <a:r>
              <a:rPr lang="en-US" sz="1700" b="1" dirty="0">
                <a:latin typeface="Garamond" panose="02020404030301010803" pitchFamily="18" charset="0"/>
              </a:rPr>
              <a:t>Use the California All-Purpose Acknowledgement </a:t>
            </a:r>
            <a:r>
              <a:rPr lang="en-US" b="1" dirty="0">
                <a:latin typeface="Garamond" panose="02020404030301010803" pitchFamily="18" charset="0"/>
              </a:rPr>
              <a:t>form and filled in all fields correctly</a:t>
            </a:r>
          </a:p>
        </p:txBody>
      </p:sp>
    </p:spTree>
    <p:extLst>
      <p:ext uri="{BB962C8B-B14F-4D97-AF65-F5344CB8AC3E}">
        <p14:creationId xmlns:p14="http://schemas.microsoft.com/office/powerpoint/2010/main" val="133699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0361" y="670624"/>
            <a:ext cx="8229600" cy="1143000"/>
          </a:xfrm>
        </p:spPr>
        <p:txBody>
          <a:bodyPr/>
          <a:lstStyle/>
          <a:p>
            <a:pPr eaLnBrk="1" hangingPunct="1"/>
            <a:r>
              <a:rPr lang="en-US" altLang="en-US" dirty="0">
                <a:solidFill>
                  <a:srgbClr val="F5770F"/>
                </a:solidFill>
                <a:effectLst>
                  <a:outerShdw blurRad="38100" dist="38100" dir="2700000" algn="tl">
                    <a:srgbClr val="000000">
                      <a:alpha val="43137"/>
                    </a:srgbClr>
                  </a:outerShdw>
                </a:effectLst>
                <a:cs typeface="Arial" charset="0"/>
              </a:rPr>
              <a:t>Step 4: </a:t>
            </a:r>
            <a:r>
              <a:rPr lang="en-US" altLang="en-US" dirty="0">
                <a:solidFill>
                  <a:srgbClr val="006666"/>
                </a:solidFill>
                <a:effectLst>
                  <a:outerShdw blurRad="38100" dist="38100" dir="2700000" algn="tl">
                    <a:srgbClr val="000000">
                      <a:alpha val="43137"/>
                    </a:srgbClr>
                  </a:outerShdw>
                </a:effectLst>
                <a:cs typeface="Arial" charset="0"/>
              </a:rPr>
              <a:t>Mail the Documents</a:t>
            </a:r>
          </a:p>
        </p:txBody>
      </p:sp>
      <p:sp>
        <p:nvSpPr>
          <p:cNvPr id="2" name="Content Placeholder 1"/>
          <p:cNvSpPr>
            <a:spLocks noGrp="1"/>
          </p:cNvSpPr>
          <p:nvPr>
            <p:ph idx="1"/>
          </p:nvPr>
        </p:nvSpPr>
        <p:spPr>
          <a:xfrm>
            <a:off x="159224" y="1553570"/>
            <a:ext cx="8674100" cy="4224338"/>
          </a:xfrm>
        </p:spPr>
        <p:txBody>
          <a:bodyPr>
            <a:normAutofit/>
          </a:bodyPr>
          <a:lstStyle/>
          <a:p>
            <a:pPr algn="just"/>
            <a:r>
              <a:rPr lang="en-US" b="1" dirty="0"/>
              <a:t>Return the </a:t>
            </a:r>
            <a:r>
              <a:rPr lang="en-US" b="1" u="sng" dirty="0"/>
              <a:t>original</a:t>
            </a:r>
            <a:r>
              <a:rPr lang="en-US" b="1" dirty="0"/>
              <a:t> signed and notarized Deed, and </a:t>
            </a:r>
            <a:r>
              <a:rPr lang="en-US" b="1" u="sng" dirty="0"/>
              <a:t>all pages</a:t>
            </a:r>
            <a:r>
              <a:rPr lang="en-US" b="1" dirty="0"/>
              <a:t> of both parts of the Inventory (every page with a bar code at the bottom) </a:t>
            </a:r>
          </a:p>
          <a:p>
            <a:pPr marL="117475" indent="0">
              <a:buNone/>
            </a:pPr>
            <a:r>
              <a:rPr lang="en-US" sz="1600" b="1" cap="all" dirty="0">
                <a:solidFill>
                  <a:srgbClr val="C00000"/>
                </a:solidFill>
              </a:rPr>
              <a:t>CALIFORNIA RESIDENTS  </a:t>
            </a:r>
            <a:r>
              <a:rPr lang="en-US" sz="1600" b="1" dirty="0"/>
              <a:t>must include a </a:t>
            </a:r>
            <a:r>
              <a:rPr lang="en-US" sz="1600" b="1" cap="small" dirty="0"/>
              <a:t>California All-Purpose Acknowledgement</a:t>
            </a:r>
            <a:endParaRPr lang="en-US" sz="1600" cap="small" dirty="0"/>
          </a:p>
          <a:p>
            <a:pPr marL="117475" indent="0">
              <a:buNone/>
            </a:pPr>
            <a:endParaRPr lang="en-US" sz="800" b="1" dirty="0"/>
          </a:p>
          <a:p>
            <a:pPr algn="just"/>
            <a:r>
              <a:rPr lang="en-US" b="1" dirty="0"/>
              <a:t>Use the enclosed Business Reply Mail envelope</a:t>
            </a:r>
          </a:p>
          <a:p>
            <a:pPr marL="117475" indent="0" algn="just">
              <a:buNone/>
            </a:pPr>
            <a:endParaRPr lang="en-US" sz="800" b="1" dirty="0"/>
          </a:p>
          <a:p>
            <a:pPr algn="just"/>
            <a:r>
              <a:rPr lang="en-US" b="1" dirty="0"/>
              <a:t>Think carefully about your decision and use care in making selections; once the sale is approved and title transfers to the Tribe, it cannot be reversed</a:t>
            </a:r>
          </a:p>
          <a:p>
            <a:pPr marL="117475" indent="0" algn="just">
              <a:buNone/>
            </a:pPr>
            <a:endParaRPr lang="en-US" sz="800" b="1" dirty="0"/>
          </a:p>
          <a:p>
            <a:pPr algn="just"/>
            <a:r>
              <a:rPr lang="en-US" b="1" dirty="0"/>
              <a:t>Mail the documents by the deadline in the cover letter</a:t>
            </a:r>
          </a:p>
          <a:p>
            <a:pPr marL="117475" indent="0">
              <a:buNone/>
            </a:pPr>
            <a:endParaRPr lang="en-US" b="1" dirty="0"/>
          </a:p>
          <a:p>
            <a:pPr marL="117475" indent="0">
              <a:buNone/>
            </a:pPr>
            <a:endParaRPr lang="en-US" b="1" dirty="0"/>
          </a:p>
        </p:txBody>
      </p:sp>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23</a:t>
            </a:fld>
            <a:endParaRPr lang="en-GB" dirty="0"/>
          </a:p>
        </p:txBody>
      </p:sp>
    </p:spTree>
    <p:extLst>
      <p:ext uri="{BB962C8B-B14F-4D97-AF65-F5344CB8AC3E}">
        <p14:creationId xmlns:p14="http://schemas.microsoft.com/office/powerpoint/2010/main" val="265266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32581" y="465138"/>
            <a:ext cx="8229600" cy="1143000"/>
          </a:xfrm>
        </p:spPr>
        <p:txBody>
          <a:bodyPr/>
          <a:lstStyle/>
          <a:p>
            <a:pPr eaLnBrk="1" hangingPunct="1"/>
            <a:r>
              <a:rPr lang="en-US" altLang="en-US" dirty="0">
                <a:solidFill>
                  <a:srgbClr val="006666"/>
                </a:solidFill>
                <a:effectLst>
                  <a:outerShdw blurRad="38100" dist="38100" dir="2700000" algn="tl">
                    <a:srgbClr val="000000">
                      <a:alpha val="43137"/>
                    </a:srgbClr>
                  </a:outerShdw>
                </a:effectLst>
                <a:cs typeface="Arial" charset="0"/>
              </a:rPr>
              <a:t>Most Common </a:t>
            </a:r>
            <a:r>
              <a:rPr lang="en-US" altLang="en-US" dirty="0">
                <a:solidFill>
                  <a:srgbClr val="FF0000"/>
                </a:solidFill>
                <a:effectLst>
                  <a:outerShdw blurRad="38100" dist="38100" dir="2700000" algn="tl">
                    <a:srgbClr val="000000">
                      <a:alpha val="43137"/>
                    </a:srgbClr>
                  </a:outerShdw>
                </a:effectLst>
                <a:cs typeface="Arial" charset="0"/>
              </a:rPr>
              <a:t>Errors</a:t>
            </a:r>
          </a:p>
        </p:txBody>
      </p:sp>
      <p:sp>
        <p:nvSpPr>
          <p:cNvPr id="2" name="Content Placeholder 1"/>
          <p:cNvSpPr>
            <a:spLocks noGrp="1"/>
          </p:cNvSpPr>
          <p:nvPr>
            <p:ph idx="1"/>
          </p:nvPr>
        </p:nvSpPr>
        <p:spPr>
          <a:xfrm>
            <a:off x="457200" y="1608138"/>
            <a:ext cx="8229600" cy="4114800"/>
          </a:xfrm>
        </p:spPr>
        <p:txBody>
          <a:bodyPr>
            <a:normAutofit/>
          </a:bodyPr>
          <a:lstStyle/>
          <a:p>
            <a:r>
              <a:rPr lang="en-US" b="1" dirty="0"/>
              <a:t>Landowner returns either Deed or Inventory, but not both</a:t>
            </a:r>
          </a:p>
          <a:p>
            <a:pPr marL="117475" indent="0">
              <a:buNone/>
            </a:pPr>
            <a:endParaRPr lang="en-US" sz="800" b="1" dirty="0"/>
          </a:p>
          <a:p>
            <a:r>
              <a:rPr lang="en-US" b="1" dirty="0"/>
              <a:t>The Deed is not </a:t>
            </a:r>
            <a:r>
              <a:rPr lang="en-US" b="1" u="sng" dirty="0"/>
              <a:t>signed</a:t>
            </a:r>
          </a:p>
          <a:p>
            <a:pPr marL="117475" indent="0">
              <a:buNone/>
            </a:pPr>
            <a:endParaRPr lang="en-US" sz="800" b="1" dirty="0"/>
          </a:p>
          <a:p>
            <a:r>
              <a:rPr lang="en-US" b="1" dirty="0"/>
              <a:t>The Deed is not notarized properly </a:t>
            </a:r>
          </a:p>
          <a:p>
            <a:pPr lvl="2"/>
            <a:r>
              <a:rPr lang="en-US" sz="2400" b="1" dirty="0">
                <a:solidFill>
                  <a:schemeClr val="tx1"/>
                </a:solidFill>
              </a:rPr>
              <a:t>Information or Notary seal is missing</a:t>
            </a:r>
          </a:p>
          <a:p>
            <a:pPr lvl="2"/>
            <a:r>
              <a:rPr lang="en-US" sz="2400" b="1" dirty="0">
                <a:solidFill>
                  <a:schemeClr val="tx1"/>
                </a:solidFill>
              </a:rPr>
              <a:t>Information is incorrect (e.g., wrong year)</a:t>
            </a:r>
          </a:p>
          <a:p>
            <a:pPr lvl="2"/>
            <a:r>
              <a:rPr lang="en-US" sz="2400" b="1" dirty="0">
                <a:solidFill>
                  <a:schemeClr val="tx1"/>
                </a:solidFill>
              </a:rPr>
              <a:t>Notary’s commission is expired</a:t>
            </a:r>
          </a:p>
          <a:p>
            <a:pPr lvl="2"/>
            <a:r>
              <a:rPr lang="en-US" sz="2300" b="1" cap="all" dirty="0">
                <a:solidFill>
                  <a:srgbClr val="C00000"/>
                </a:solidFill>
              </a:rPr>
              <a:t>California residents </a:t>
            </a:r>
            <a:r>
              <a:rPr lang="en-US" sz="2400" b="1" dirty="0">
                <a:solidFill>
                  <a:schemeClr val="tx1"/>
                </a:solidFill>
              </a:rPr>
              <a:t>fail to include a </a:t>
            </a:r>
            <a:r>
              <a:rPr lang="en-US" sz="2200" b="1" cap="small" dirty="0">
                <a:solidFill>
                  <a:schemeClr val="tx1"/>
                </a:solidFill>
              </a:rPr>
              <a:t>California All-Purpose Acknowledgement</a:t>
            </a:r>
          </a:p>
          <a:p>
            <a:pPr marL="914400" lvl="2" indent="0">
              <a:buNone/>
            </a:pPr>
            <a:endParaRPr lang="en-US" sz="800" b="1" dirty="0">
              <a:solidFill>
                <a:schemeClr val="tx1"/>
              </a:solidFill>
            </a:endParaRPr>
          </a:p>
          <a:p>
            <a:pPr marL="117475" indent="0">
              <a:buNone/>
            </a:pPr>
            <a:endParaRPr lang="en-US" sz="800" b="1" dirty="0"/>
          </a:p>
        </p:txBody>
      </p:sp>
      <p:sp>
        <p:nvSpPr>
          <p:cNvPr id="7" name="Slide Number Placeholder 3"/>
          <p:cNvSpPr>
            <a:spLocks noGrp="1"/>
          </p:cNvSpPr>
          <p:nvPr>
            <p:ph type="sldNum" sz="quarter" idx="12"/>
          </p:nvPr>
        </p:nvSpPr>
        <p:spPr>
          <a:prstGeom prst="rect">
            <a:avLst/>
          </a:prstGeom>
        </p:spPr>
        <p:txBody>
          <a:bodyPr/>
          <a:lstStyle/>
          <a:p>
            <a:pPr>
              <a:defRPr/>
            </a:pPr>
            <a:fld id="{3B8A3694-CB6F-444F-9844-449B9AC3B59E}" type="slidenum">
              <a:rPr lang="en-GB"/>
              <a:pPr>
                <a:defRPr/>
              </a:pPr>
              <a:t>24</a:t>
            </a:fld>
            <a:endParaRPr lang="en-GB" dirty="0"/>
          </a:p>
        </p:txBody>
      </p:sp>
    </p:spTree>
    <p:extLst>
      <p:ext uri="{BB962C8B-B14F-4D97-AF65-F5344CB8AC3E}">
        <p14:creationId xmlns:p14="http://schemas.microsoft.com/office/powerpoint/2010/main" val="372022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81000"/>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1:</a:t>
            </a:r>
            <a:endParaRPr lang="en-US" dirty="0">
              <a:solidFill>
                <a:srgbClr val="00666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25</a:t>
            </a:fld>
            <a:endParaRPr lang="en-GB"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311"/>
          <a:stretch/>
        </p:blipFill>
        <p:spPr bwMode="auto">
          <a:xfrm>
            <a:off x="4968026" y="877019"/>
            <a:ext cx="3947902" cy="493487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9808" y="2030394"/>
            <a:ext cx="4481848" cy="707886"/>
          </a:xfrm>
          <a:prstGeom prst="rect">
            <a:avLst/>
          </a:prstGeom>
          <a:noFill/>
        </p:spPr>
        <p:txBody>
          <a:bodyPr wrap="square" rtlCol="0">
            <a:spAutoFit/>
          </a:bodyPr>
          <a:lstStyle/>
          <a:p>
            <a:r>
              <a:rPr lang="en-US" sz="2000" b="1" dirty="0">
                <a:solidFill>
                  <a:srgbClr val="FF0000"/>
                </a:solidFill>
                <a:latin typeface="Garamond" panose="02020404030301010803" pitchFamily="18" charset="0"/>
              </a:rPr>
              <a:t>Landowner alteration to personal information on the Deed</a:t>
            </a:r>
          </a:p>
        </p:txBody>
      </p:sp>
      <p:sp>
        <p:nvSpPr>
          <p:cNvPr id="8" name="Right Arrow 7"/>
          <p:cNvSpPr/>
          <p:nvPr/>
        </p:nvSpPr>
        <p:spPr>
          <a:xfrm rot="19698030">
            <a:off x="4027651" y="2078624"/>
            <a:ext cx="1170225" cy="290562"/>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136107" y="5000217"/>
            <a:ext cx="4645550" cy="923330"/>
          </a:xfrm>
          <a:prstGeom prst="rect">
            <a:avLst/>
          </a:prstGeom>
          <a:noFill/>
          <a:ln w="3175">
            <a:solidFill>
              <a:schemeClr val="tx1"/>
            </a:solidFill>
          </a:ln>
        </p:spPr>
        <p:txBody>
          <a:bodyPr wrap="square" rtlCol="0">
            <a:spAutoFit/>
          </a:bodyPr>
          <a:lstStyle/>
          <a:p>
            <a:pPr algn="ctr"/>
            <a:r>
              <a:rPr lang="en-US" b="1" dirty="0">
                <a:solidFill>
                  <a:srgbClr val="FF0000"/>
                </a:solidFill>
                <a:latin typeface="Garamond" panose="02020404030301010803" pitchFamily="18" charset="0"/>
              </a:rPr>
              <a:t>Note: </a:t>
            </a:r>
            <a:r>
              <a:rPr lang="en-US" b="1" dirty="0">
                <a:latin typeface="Garamond" panose="02020404030301010803" pitchFamily="18" charset="0"/>
              </a:rPr>
              <a:t>California landowners do not have Notary fill-out bottom section of Deed. Instead, use a Certificate of Acknowledgment</a:t>
            </a:r>
          </a:p>
        </p:txBody>
      </p:sp>
    </p:spTree>
    <p:extLst>
      <p:ext uri="{BB962C8B-B14F-4D97-AF65-F5344CB8AC3E}">
        <p14:creationId xmlns:p14="http://schemas.microsoft.com/office/powerpoint/2010/main" val="128148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2:</a:t>
            </a:r>
            <a:endParaRPr lang="en-US" dirty="0">
              <a:solidFill>
                <a:srgbClr val="00666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26</a:t>
            </a:fld>
            <a:endParaRPr lang="en-GB" dirty="0"/>
          </a:p>
        </p:txBody>
      </p:sp>
      <p:sp>
        <p:nvSpPr>
          <p:cNvPr id="7" name="TextBox 6"/>
          <p:cNvSpPr txBox="1"/>
          <p:nvPr/>
        </p:nvSpPr>
        <p:spPr>
          <a:xfrm>
            <a:off x="381000" y="2514600"/>
            <a:ext cx="3886200" cy="707886"/>
          </a:xfrm>
          <a:prstGeom prst="rect">
            <a:avLst/>
          </a:prstGeom>
          <a:noFill/>
        </p:spPr>
        <p:txBody>
          <a:bodyPr wrap="square" rtlCol="0">
            <a:spAutoFit/>
          </a:bodyPr>
          <a:lstStyle/>
          <a:p>
            <a:pPr algn="ctr"/>
            <a:r>
              <a:rPr lang="en-US" sz="2000" b="1" dirty="0">
                <a:solidFill>
                  <a:srgbClr val="FF0000"/>
                </a:solidFill>
                <a:latin typeface="Garamond" panose="02020404030301010803" pitchFamily="18" charset="0"/>
              </a:rPr>
              <a:t>Deed signed by Power of Attorney rather than landowner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350"/>
          <a:stretch/>
        </p:blipFill>
        <p:spPr bwMode="auto">
          <a:xfrm>
            <a:off x="5029200" y="936486"/>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323753">
            <a:off x="4505459" y="3040297"/>
            <a:ext cx="1707699" cy="270872"/>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184484" y="4751266"/>
            <a:ext cx="4645550" cy="923330"/>
          </a:xfrm>
          <a:prstGeom prst="rect">
            <a:avLst/>
          </a:prstGeom>
          <a:noFill/>
          <a:ln w="3175">
            <a:solidFill>
              <a:schemeClr val="tx1"/>
            </a:solidFill>
          </a:ln>
        </p:spPr>
        <p:txBody>
          <a:bodyPr wrap="square" rtlCol="0">
            <a:spAutoFit/>
          </a:bodyPr>
          <a:lstStyle/>
          <a:p>
            <a:pPr algn="ctr"/>
            <a:r>
              <a:rPr lang="en-US" b="1" dirty="0">
                <a:solidFill>
                  <a:srgbClr val="FF0000"/>
                </a:solidFill>
                <a:latin typeface="Garamond" panose="02020404030301010803" pitchFamily="18" charset="0"/>
              </a:rPr>
              <a:t>Note: </a:t>
            </a:r>
            <a:r>
              <a:rPr lang="en-US" b="1" dirty="0">
                <a:latin typeface="Garamond" panose="02020404030301010803" pitchFamily="18" charset="0"/>
              </a:rPr>
              <a:t>California landowners do not have Notary fill-out bottom section of Deed. Instead, use a Certificate of Acknowledgment</a:t>
            </a:r>
          </a:p>
        </p:txBody>
      </p:sp>
    </p:spTree>
    <p:extLst>
      <p:ext uri="{BB962C8B-B14F-4D97-AF65-F5344CB8AC3E}">
        <p14:creationId xmlns:p14="http://schemas.microsoft.com/office/powerpoint/2010/main" val="3718940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3:</a:t>
            </a:r>
            <a:endParaRPr lang="en-US" dirty="0">
              <a:solidFill>
                <a:srgbClr val="00666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27</a:t>
            </a:fld>
            <a:endParaRPr lang="en-GB" dirty="0"/>
          </a:p>
        </p:txBody>
      </p:sp>
      <p:sp>
        <p:nvSpPr>
          <p:cNvPr id="7" name="TextBox 6"/>
          <p:cNvSpPr txBox="1"/>
          <p:nvPr/>
        </p:nvSpPr>
        <p:spPr>
          <a:xfrm>
            <a:off x="345916" y="2341998"/>
            <a:ext cx="3616484" cy="400110"/>
          </a:xfrm>
          <a:prstGeom prst="rect">
            <a:avLst/>
          </a:prstGeom>
          <a:noFill/>
        </p:spPr>
        <p:txBody>
          <a:bodyPr wrap="square" rtlCol="0">
            <a:spAutoFit/>
          </a:bodyPr>
          <a:lstStyle/>
          <a:p>
            <a:r>
              <a:rPr lang="en-US" sz="2000" b="1" dirty="0">
                <a:solidFill>
                  <a:srgbClr val="FF0000"/>
                </a:solidFill>
                <a:latin typeface="Garamond" panose="02020404030301010803" pitchFamily="18" charset="0"/>
              </a:rPr>
              <a:t>Landowner note on the Deed</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350"/>
          <a:stretch/>
        </p:blipFill>
        <p:spPr bwMode="auto">
          <a:xfrm>
            <a:off x="5029200" y="896276"/>
            <a:ext cx="36576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187775">
            <a:off x="3612357" y="2846391"/>
            <a:ext cx="1387603" cy="414797"/>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152400" y="4800600"/>
            <a:ext cx="4645550" cy="923330"/>
          </a:xfrm>
          <a:prstGeom prst="rect">
            <a:avLst/>
          </a:prstGeom>
          <a:noFill/>
          <a:ln w="3175">
            <a:solidFill>
              <a:schemeClr val="tx1"/>
            </a:solidFill>
          </a:ln>
        </p:spPr>
        <p:txBody>
          <a:bodyPr wrap="square" rtlCol="0">
            <a:spAutoFit/>
          </a:bodyPr>
          <a:lstStyle/>
          <a:p>
            <a:pPr algn="ctr"/>
            <a:r>
              <a:rPr lang="en-US" b="1" dirty="0">
                <a:solidFill>
                  <a:srgbClr val="FF0000"/>
                </a:solidFill>
                <a:latin typeface="Garamond" panose="02020404030301010803" pitchFamily="18" charset="0"/>
              </a:rPr>
              <a:t>Note: </a:t>
            </a:r>
            <a:r>
              <a:rPr lang="en-US" b="1" dirty="0">
                <a:latin typeface="Garamond" panose="02020404030301010803" pitchFamily="18" charset="0"/>
              </a:rPr>
              <a:t>California landowners do not have Notary fill-out bottom section of Deed. Instead, use a Certificate of Acknowledgment</a:t>
            </a:r>
          </a:p>
        </p:txBody>
      </p:sp>
    </p:spTree>
    <p:extLst>
      <p:ext uri="{BB962C8B-B14F-4D97-AF65-F5344CB8AC3E}">
        <p14:creationId xmlns:p14="http://schemas.microsoft.com/office/powerpoint/2010/main" val="337093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81000"/>
            <a:ext cx="8229600" cy="1143000"/>
          </a:xfrm>
        </p:spPr>
        <p:txBody>
          <a:bodyPr/>
          <a:lstStyle/>
          <a:p>
            <a:r>
              <a:rPr lang="en-US" sz="2800" dirty="0">
                <a:solidFill>
                  <a:srgbClr val="006666"/>
                </a:solidFill>
                <a:effectLst>
                  <a:outerShdw blurRad="38100" dist="38100" dir="2700000" algn="tl">
                    <a:srgbClr val="000000">
                      <a:alpha val="43137"/>
                    </a:srgbClr>
                  </a:outerShdw>
                </a:effectLst>
                <a:cs typeface="Arial" charset="0"/>
              </a:rPr>
              <a:t>Example 4:</a:t>
            </a:r>
            <a:endParaRPr lang="en-US" dirty="0">
              <a:solidFill>
                <a:srgbClr val="006666"/>
              </a:solidFill>
              <a:effectLst>
                <a:outerShdw blurRad="38100" dist="38100" dir="2700000" algn="tl">
                  <a:srgbClr val="000000">
                    <a:alpha val="43137"/>
                  </a:srgbClr>
                </a:outerShdw>
              </a:effectLst>
            </a:endParaRPr>
          </a:p>
        </p:txBody>
      </p:sp>
      <p:pic>
        <p:nvPicPr>
          <p:cNvPr id="174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3491"/>
          <a:stretch/>
        </p:blipFill>
        <p:spPr bwMode="auto">
          <a:xfrm>
            <a:off x="4827872" y="952500"/>
            <a:ext cx="3870960" cy="48387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9A76D90-2454-4658-BC93-0350D266CC7D}" type="slidenum">
              <a:rPr lang="en-GB" smtClean="0"/>
              <a:pPr/>
              <a:t>28</a:t>
            </a:fld>
            <a:endParaRPr lang="en-GB" dirty="0"/>
          </a:p>
        </p:txBody>
      </p:sp>
      <p:sp>
        <p:nvSpPr>
          <p:cNvPr id="7" name="TextBox 6"/>
          <p:cNvSpPr txBox="1"/>
          <p:nvPr/>
        </p:nvSpPr>
        <p:spPr>
          <a:xfrm>
            <a:off x="378350" y="2629892"/>
            <a:ext cx="3810000" cy="707886"/>
          </a:xfrm>
          <a:prstGeom prst="rect">
            <a:avLst/>
          </a:prstGeom>
          <a:noFill/>
        </p:spPr>
        <p:txBody>
          <a:bodyPr wrap="square" rtlCol="0">
            <a:spAutoFit/>
          </a:bodyPr>
          <a:lstStyle/>
          <a:p>
            <a:pPr algn="ctr"/>
            <a:r>
              <a:rPr lang="en-US" sz="2000" b="1" dirty="0">
                <a:solidFill>
                  <a:srgbClr val="FF0000"/>
                </a:solidFill>
                <a:latin typeface="Garamond" panose="02020404030301010803" pitchFamily="18" charset="0"/>
              </a:rPr>
              <a:t>Notary alteration to landowner’s typed name on the Deed</a:t>
            </a:r>
          </a:p>
        </p:txBody>
      </p:sp>
      <p:sp>
        <p:nvSpPr>
          <p:cNvPr id="8" name="Right Arrow 7"/>
          <p:cNvSpPr/>
          <p:nvPr/>
        </p:nvSpPr>
        <p:spPr>
          <a:xfrm rot="1883639">
            <a:off x="3288677" y="4058080"/>
            <a:ext cx="1799346" cy="300983"/>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effectLst>
                <a:outerShdw blurRad="63500" sx="102000" sy="102000" algn="ctr" rotWithShape="0">
                  <a:prstClr val="black">
                    <a:alpha val="40000"/>
                  </a:prstClr>
                </a:outerShdw>
              </a:effectLst>
            </a:endParaRPr>
          </a:p>
        </p:txBody>
      </p:sp>
      <p:sp>
        <p:nvSpPr>
          <p:cNvPr id="10" name="TextBox 9"/>
          <p:cNvSpPr txBox="1"/>
          <p:nvPr/>
        </p:nvSpPr>
        <p:spPr>
          <a:xfrm>
            <a:off x="144379" y="4977130"/>
            <a:ext cx="4645550" cy="923330"/>
          </a:xfrm>
          <a:prstGeom prst="rect">
            <a:avLst/>
          </a:prstGeom>
          <a:noFill/>
          <a:ln w="3175">
            <a:solidFill>
              <a:schemeClr val="tx1"/>
            </a:solidFill>
          </a:ln>
        </p:spPr>
        <p:txBody>
          <a:bodyPr wrap="square" rtlCol="0">
            <a:spAutoFit/>
          </a:bodyPr>
          <a:lstStyle/>
          <a:p>
            <a:pPr algn="ctr"/>
            <a:r>
              <a:rPr lang="en-US" b="1" dirty="0">
                <a:solidFill>
                  <a:srgbClr val="FF0000"/>
                </a:solidFill>
                <a:latin typeface="Garamond" panose="02020404030301010803" pitchFamily="18" charset="0"/>
              </a:rPr>
              <a:t>Note: </a:t>
            </a:r>
            <a:r>
              <a:rPr lang="en-US" b="1" dirty="0">
                <a:latin typeface="Garamond" panose="02020404030301010803" pitchFamily="18" charset="0"/>
              </a:rPr>
              <a:t>California landowners do not have Notary fill-out bottom section of Deed. Instead, use a Certificate of Acknowledgment</a:t>
            </a:r>
          </a:p>
        </p:txBody>
      </p:sp>
    </p:spTree>
    <p:extLst>
      <p:ext uri="{BB962C8B-B14F-4D97-AF65-F5344CB8AC3E}">
        <p14:creationId xmlns:p14="http://schemas.microsoft.com/office/powerpoint/2010/main" val="14170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81000"/>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5:</a:t>
            </a:r>
            <a:endParaRPr lang="en-US" dirty="0">
              <a:solidFill>
                <a:srgbClr val="00666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29</a:t>
            </a:fld>
            <a:endParaRPr lang="en-GB"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101"/>
          <a:stretch/>
        </p:blipFill>
        <p:spPr bwMode="auto">
          <a:xfrm>
            <a:off x="3166701" y="856240"/>
            <a:ext cx="5669280" cy="441757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8858" y="5273814"/>
            <a:ext cx="4918942" cy="707886"/>
          </a:xfrm>
          <a:prstGeom prst="rect">
            <a:avLst/>
          </a:prstGeom>
          <a:noFill/>
        </p:spPr>
        <p:txBody>
          <a:bodyPr wrap="square" rtlCol="0">
            <a:spAutoFit/>
          </a:bodyPr>
          <a:lstStyle/>
          <a:p>
            <a:pPr algn="ctr"/>
            <a:r>
              <a:rPr lang="en-US" sz="2000" b="1" dirty="0">
                <a:solidFill>
                  <a:srgbClr val="FF0000"/>
                </a:solidFill>
                <a:latin typeface="Garamond" panose="02020404030301010803" pitchFamily="18" charset="0"/>
              </a:rPr>
              <a:t>Unclear landowner selections on Inventory </a:t>
            </a:r>
            <a:r>
              <a:rPr lang="en-US" sz="2000" dirty="0">
                <a:solidFill>
                  <a:srgbClr val="FF0000"/>
                </a:solidFill>
                <a:latin typeface="Garamond" panose="02020404030301010803" pitchFamily="18" charset="0"/>
              </a:rPr>
              <a:t>(bubble not completely filled in)</a:t>
            </a:r>
          </a:p>
        </p:txBody>
      </p:sp>
      <p:sp>
        <p:nvSpPr>
          <p:cNvPr id="9" name="Right Arrow 8"/>
          <p:cNvSpPr/>
          <p:nvPr/>
        </p:nvSpPr>
        <p:spPr>
          <a:xfrm rot="17656330">
            <a:off x="2671606" y="4494025"/>
            <a:ext cx="990188" cy="258342"/>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35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8440" y="345441"/>
            <a:ext cx="9326880"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95B26"/>
                </a:solidFill>
                <a:latin typeface="Garamond" pitchFamily="18" charset="0"/>
                <a:ea typeface="+mj-ea"/>
                <a:cs typeface="Arial" pitchFamily="34" charset="0"/>
              </a:defRPr>
            </a:lvl1pPr>
          </a:lstStyle>
          <a:p>
            <a:r>
              <a:rPr lang="en-US" dirty="0">
                <a:effectLst>
                  <a:outerShdw blurRad="38100" dist="38100" dir="2700000" algn="tl">
                    <a:srgbClr val="000000">
                      <a:alpha val="43137"/>
                    </a:srgbClr>
                  </a:outerShdw>
                </a:effectLst>
                <a:latin typeface="+mj-lt"/>
              </a:rPr>
              <a:t>What is the Buy-Back Program?</a:t>
            </a:r>
          </a:p>
        </p:txBody>
      </p:sp>
      <p:sp>
        <p:nvSpPr>
          <p:cNvPr id="12" name="Content Placeholder 2"/>
          <p:cNvSpPr>
            <a:spLocks noGrp="1"/>
          </p:cNvSpPr>
          <p:nvPr>
            <p:ph idx="1"/>
          </p:nvPr>
        </p:nvSpPr>
        <p:spPr>
          <a:xfrm>
            <a:off x="477520" y="1295400"/>
            <a:ext cx="3540760" cy="4688338"/>
          </a:xfrm>
        </p:spPr>
        <p:txBody>
          <a:bodyPr>
            <a:noAutofit/>
          </a:bodyPr>
          <a:lstStyle/>
          <a:p>
            <a:pPr marL="0" indent="0">
              <a:buNone/>
            </a:pPr>
            <a:r>
              <a:rPr lang="en-US" sz="2494" b="1" dirty="0">
                <a:solidFill>
                  <a:schemeClr val="tx1"/>
                </a:solidFill>
                <a:effectLst>
                  <a:outerShdw blurRad="38100" dist="38100" dir="2700000" algn="tl">
                    <a:srgbClr val="000000">
                      <a:alpha val="43137"/>
                    </a:srgbClr>
                  </a:outerShdw>
                </a:effectLst>
                <a:latin typeface="+mn-lt"/>
              </a:rPr>
              <a:t>Collaborative Effort</a:t>
            </a:r>
            <a:endParaRPr lang="en-US" sz="2494" dirty="0">
              <a:solidFill>
                <a:schemeClr val="tx1"/>
              </a:solidFill>
              <a:effectLst>
                <a:outerShdw blurRad="38100" dist="38100" dir="2700000" algn="tl">
                  <a:srgbClr val="000000">
                    <a:alpha val="43137"/>
                  </a:srgbClr>
                </a:outerShdw>
              </a:effectLst>
              <a:latin typeface="+mn-lt"/>
            </a:endParaRPr>
          </a:p>
          <a:p>
            <a:pPr marL="0" indent="0">
              <a:buNone/>
            </a:pPr>
            <a:r>
              <a:rPr lang="en-US" sz="2494" dirty="0">
                <a:solidFill>
                  <a:schemeClr val="tx1"/>
                </a:solidFill>
                <a:latin typeface="+mn-lt"/>
              </a:rPr>
              <a:t>To reduce the number of fractional interests in tracts of trust or restricted lands.</a:t>
            </a:r>
            <a:br>
              <a:rPr lang="en-US" sz="2494" dirty="0">
                <a:solidFill>
                  <a:schemeClr val="tx1"/>
                </a:solidFill>
                <a:latin typeface="+mn-lt"/>
              </a:rPr>
            </a:br>
            <a:endParaRPr lang="en-US" sz="2494" dirty="0">
              <a:solidFill>
                <a:schemeClr val="tx1"/>
              </a:solidFill>
              <a:latin typeface="+mn-lt"/>
            </a:endParaRPr>
          </a:p>
          <a:p>
            <a:pPr marL="0" indent="0">
              <a:buNone/>
            </a:pPr>
            <a:endParaRPr lang="en-US" sz="2494" dirty="0">
              <a:solidFill>
                <a:schemeClr val="tx1"/>
              </a:solidFill>
              <a:latin typeface="+mn-lt"/>
            </a:endParaRPr>
          </a:p>
          <a:p>
            <a:pPr marL="0" indent="0">
              <a:buNone/>
            </a:pPr>
            <a:r>
              <a:rPr lang="en-US" sz="2494" i="1" dirty="0">
                <a:solidFill>
                  <a:schemeClr val="tx1"/>
                </a:solidFill>
                <a:latin typeface="+mn-lt"/>
              </a:rPr>
              <a:t>Fractionated tracts are defined as any tract with </a:t>
            </a:r>
            <a:r>
              <a:rPr lang="en-US" sz="2494" b="1" i="1" dirty="0">
                <a:solidFill>
                  <a:schemeClr val="tx1"/>
                </a:solidFill>
                <a:latin typeface="+mn-lt"/>
              </a:rPr>
              <a:t>more than one landowner.</a:t>
            </a:r>
            <a:endParaRPr lang="en-US" sz="2494" i="1" dirty="0">
              <a:solidFill>
                <a:schemeClr val="tx1"/>
              </a:solidFill>
              <a:latin typeface="+mn-lt"/>
            </a:endParaRPr>
          </a:p>
          <a:p>
            <a:pPr marL="133143" indent="0">
              <a:buNone/>
            </a:pPr>
            <a:endParaRPr lang="en-US" sz="2494" dirty="0">
              <a:solidFill>
                <a:schemeClr val="tx1"/>
              </a:solidFill>
            </a:endParaRPr>
          </a:p>
          <a:p>
            <a:endParaRPr lang="en-US" sz="2494" dirty="0">
              <a:solidFill>
                <a:schemeClr val="tx1"/>
              </a:solidFill>
            </a:endParaRPr>
          </a:p>
          <a:p>
            <a:endParaRPr lang="en-GB" sz="2494" dirty="0"/>
          </a:p>
          <a:p>
            <a:endParaRPr lang="en-US" sz="2494" dirty="0"/>
          </a:p>
          <a:p>
            <a:endParaRPr lang="en-US" sz="2494" dirty="0"/>
          </a:p>
          <a:p>
            <a:endParaRPr lang="en-US" sz="2494" dirty="0"/>
          </a:p>
        </p:txBody>
      </p:sp>
      <p:sp>
        <p:nvSpPr>
          <p:cNvPr id="13" name="Slide Number Placeholder 3"/>
          <p:cNvSpPr>
            <a:spLocks noGrp="1"/>
          </p:cNvSpPr>
          <p:nvPr>
            <p:ph type="sldNum" sz="quarter" idx="12"/>
          </p:nvPr>
        </p:nvSpPr>
        <p:spPr>
          <a:xfrm>
            <a:off x="9966961" y="7254243"/>
            <a:ext cx="457200" cy="363431"/>
          </a:xfrm>
        </p:spPr>
        <p:txBody>
          <a:bodyPr/>
          <a:lstStyle/>
          <a:p>
            <a:fld id="{D9A76D90-2454-4658-BC93-0350D266CC7D}" type="slidenum">
              <a:rPr lang="en-GB" smtClean="0"/>
              <a:pPr/>
              <a:t>3</a:t>
            </a:fld>
            <a:endParaRPr lang="en-GB" dirty="0"/>
          </a:p>
        </p:txBody>
      </p:sp>
      <p:graphicFrame>
        <p:nvGraphicFramePr>
          <p:cNvPr id="14" name="Diagram 13"/>
          <p:cNvGraphicFramePr/>
          <p:nvPr>
            <p:extLst>
              <p:ext uri="{D42A27DB-BD31-4B8C-83A1-F6EECF244321}">
                <p14:modId xmlns:p14="http://schemas.microsoft.com/office/powerpoint/2010/main" val="2083594531"/>
              </p:ext>
            </p:extLst>
          </p:nvPr>
        </p:nvGraphicFramePr>
        <p:xfrm>
          <a:off x="3540760" y="1143000"/>
          <a:ext cx="5527040" cy="477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744319" y="1786272"/>
            <a:ext cx="1813560" cy="1068498"/>
          </a:xfrm>
          <a:prstGeom prst="rect">
            <a:avLst/>
          </a:prstGeom>
          <a:noFill/>
        </p:spPr>
        <p:txBody>
          <a:bodyPr wrap="square" rtlCol="0">
            <a:spAutoFit/>
          </a:bodyPr>
          <a:lstStyle/>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latin typeface="Calibri" panose="020F0502020204030204" pitchFamily="34" charset="0"/>
              </a:rPr>
              <a:t>Program Office</a:t>
            </a:r>
          </a:p>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latin typeface="Calibri" panose="020F0502020204030204" pitchFamily="34" charset="0"/>
              </a:rPr>
              <a:t>BLM</a:t>
            </a:r>
          </a:p>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latin typeface="Calibri" panose="020F0502020204030204" pitchFamily="34" charset="0"/>
              </a:rPr>
              <a:t>DME</a:t>
            </a:r>
          </a:p>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latin typeface="Calibri" panose="020F0502020204030204" pitchFamily="34" charset="0"/>
              </a:rPr>
              <a:t>OAS</a:t>
            </a:r>
          </a:p>
        </p:txBody>
      </p:sp>
      <p:sp>
        <p:nvSpPr>
          <p:cNvPr id="16" name="TextBox 15"/>
          <p:cNvSpPr txBox="1"/>
          <p:nvPr/>
        </p:nvSpPr>
        <p:spPr>
          <a:xfrm>
            <a:off x="5651099" y="1997500"/>
            <a:ext cx="2286000" cy="1068498"/>
          </a:xfrm>
          <a:prstGeom prst="rect">
            <a:avLst/>
          </a:prstGeom>
          <a:noFill/>
        </p:spPr>
        <p:txBody>
          <a:bodyPr wrap="square" rtlCol="0">
            <a:spAutoFit/>
          </a:bodyPr>
          <a:lstStyle/>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rPr>
              <a:t>BIA (AC, LTRO, Local Agencies)</a:t>
            </a:r>
          </a:p>
          <a:p>
            <a:pPr marL="129544" indent="-129544">
              <a:buFont typeface="Arial" panose="020B0604020202020204" pitchFamily="34" charset="0"/>
              <a:buChar char="•"/>
            </a:pPr>
            <a:r>
              <a:rPr lang="en-US" sz="1586" b="1" dirty="0">
                <a:effectLst>
                  <a:outerShdw blurRad="38100" dist="38100" dir="2700000" algn="tl">
                    <a:srgbClr val="000000">
                      <a:alpha val="43137"/>
                    </a:srgbClr>
                  </a:outerShdw>
                </a:effectLst>
              </a:rPr>
              <a:t>OST (Trust Services, Field Operations, TBCC)</a:t>
            </a:r>
          </a:p>
        </p:txBody>
      </p:sp>
      <p:sp>
        <p:nvSpPr>
          <p:cNvPr id="17" name="TextBox 16"/>
          <p:cNvSpPr txBox="1"/>
          <p:nvPr/>
        </p:nvSpPr>
        <p:spPr>
          <a:xfrm>
            <a:off x="5651099" y="1202437"/>
            <a:ext cx="1306361" cy="545662"/>
          </a:xfrm>
          <a:prstGeom prst="rect">
            <a:avLst/>
          </a:prstGeom>
          <a:noFill/>
        </p:spPr>
        <p:txBody>
          <a:bodyPr wrap="square" rtlCol="0">
            <a:spAutoFit/>
          </a:bodyPr>
          <a:lstStyle/>
          <a:p>
            <a:pPr algn="ctr"/>
            <a:r>
              <a:rPr lang="en-US" sz="2946" b="1" dirty="0">
                <a:effectLst>
                  <a:outerShdw blurRad="38100" dist="38100" dir="2700000" algn="tl">
                    <a:srgbClr val="000000">
                      <a:alpha val="43137"/>
                    </a:srgbClr>
                  </a:outerShdw>
                </a:effectLst>
                <a:latin typeface="Calibri" panose="020F0502020204030204" pitchFamily="34" charset="0"/>
              </a:rPr>
              <a:t>DOI</a:t>
            </a:r>
          </a:p>
        </p:txBody>
      </p:sp>
    </p:spTree>
    <p:extLst>
      <p:ext uri="{BB962C8B-B14F-4D97-AF65-F5344CB8AC3E}">
        <p14:creationId xmlns:p14="http://schemas.microsoft.com/office/powerpoint/2010/main" val="1153447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883" y="453551"/>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6:</a:t>
            </a:r>
            <a:endParaRPr lang="en-US" dirty="0"/>
          </a:p>
        </p:txBody>
      </p:sp>
      <p:sp>
        <p:nvSpPr>
          <p:cNvPr id="4" name="Slide Number Placeholder 3"/>
          <p:cNvSpPr>
            <a:spLocks noGrp="1"/>
          </p:cNvSpPr>
          <p:nvPr>
            <p:ph type="sldNum" sz="quarter" idx="12"/>
          </p:nvPr>
        </p:nvSpPr>
        <p:spPr/>
        <p:txBody>
          <a:bodyPr/>
          <a:lstStyle/>
          <a:p>
            <a:fld id="{D9A76D90-2454-4658-BC93-0350D266CC7D}" type="slidenum">
              <a:rPr lang="en-GB" smtClean="0"/>
              <a:pPr/>
              <a:t>30</a:t>
            </a:fld>
            <a:endParaRPr lang="en-GB"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21"/>
          <a:stretch/>
        </p:blipFill>
        <p:spPr bwMode="auto">
          <a:xfrm>
            <a:off x="2362201" y="914400"/>
            <a:ext cx="6400800"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34366" y="4622469"/>
            <a:ext cx="4876800" cy="830997"/>
          </a:xfrm>
          <a:prstGeom prst="rect">
            <a:avLst/>
          </a:prstGeom>
          <a:noFill/>
        </p:spPr>
        <p:txBody>
          <a:bodyPr wrap="square" rtlCol="0">
            <a:spAutoFit/>
          </a:bodyPr>
          <a:lstStyle/>
          <a:p>
            <a:endParaRPr lang="en-US" sz="800" b="1" dirty="0">
              <a:solidFill>
                <a:srgbClr val="FF0000"/>
              </a:solidFill>
              <a:latin typeface="Garamond" panose="02020404030301010803" pitchFamily="18" charset="0"/>
            </a:endParaRPr>
          </a:p>
          <a:p>
            <a:pPr algn="ctr"/>
            <a:r>
              <a:rPr lang="en-US" sz="2000" b="1" dirty="0">
                <a:solidFill>
                  <a:srgbClr val="FF0000"/>
                </a:solidFill>
                <a:latin typeface="Garamond" panose="02020404030301010803" pitchFamily="18" charset="0"/>
              </a:rPr>
              <a:t>Unclear landowner selections on Inventory</a:t>
            </a:r>
          </a:p>
          <a:p>
            <a:pPr algn="ctr"/>
            <a:r>
              <a:rPr lang="en-US" sz="2000" dirty="0">
                <a:solidFill>
                  <a:srgbClr val="FF0000"/>
                </a:solidFill>
                <a:latin typeface="Garamond" panose="02020404030301010803" pitchFamily="18" charset="0"/>
              </a:rPr>
              <a:t>(both “Sell All” and another bubble filled in)</a:t>
            </a:r>
          </a:p>
        </p:txBody>
      </p:sp>
      <p:sp>
        <p:nvSpPr>
          <p:cNvPr id="12" name="Right Arrow 11"/>
          <p:cNvSpPr/>
          <p:nvPr/>
        </p:nvSpPr>
        <p:spPr>
          <a:xfrm rot="13603109">
            <a:off x="2700903" y="4239108"/>
            <a:ext cx="1005840" cy="318215"/>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p:cNvSpPr/>
          <p:nvPr/>
        </p:nvSpPr>
        <p:spPr>
          <a:xfrm rot="13603109">
            <a:off x="2772068" y="3480488"/>
            <a:ext cx="1005840" cy="318215"/>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09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81000"/>
            <a:ext cx="8229600" cy="1143000"/>
          </a:xfrm>
        </p:spPr>
        <p:txBody>
          <a:bodyPr/>
          <a:lstStyle/>
          <a:p>
            <a:r>
              <a:rPr lang="en-US" sz="2800" dirty="0">
                <a:solidFill>
                  <a:srgbClr val="006666"/>
                </a:solidFill>
                <a:effectLst>
                  <a:outerShdw blurRad="38100" dist="38100" dir="2700000" algn="tl">
                    <a:srgbClr val="000000">
                      <a:alpha val="43137"/>
                    </a:srgbClr>
                  </a:outerShdw>
                </a:effectLst>
                <a:latin typeface="Garamond" pitchFamily="18" charset="0"/>
                <a:cs typeface="Arial" charset="0"/>
              </a:rPr>
              <a:t>Example 7:</a:t>
            </a:r>
            <a:endParaRPr lang="en-US" dirty="0">
              <a:solidFill>
                <a:srgbClr val="00666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9A76D90-2454-4658-BC93-0350D266CC7D}" type="slidenum">
              <a:rPr lang="en-GB" smtClean="0"/>
              <a:pPr/>
              <a:t>31</a:t>
            </a:fld>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852"/>
          <a:stretch/>
        </p:blipFill>
        <p:spPr bwMode="auto">
          <a:xfrm>
            <a:off x="2211276" y="1021342"/>
            <a:ext cx="5669280" cy="466019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94042" y="4613702"/>
            <a:ext cx="3478288" cy="830997"/>
          </a:xfrm>
          <a:prstGeom prst="rect">
            <a:avLst/>
          </a:prstGeom>
          <a:noFill/>
        </p:spPr>
        <p:txBody>
          <a:bodyPr wrap="square" rtlCol="0">
            <a:spAutoFit/>
          </a:bodyPr>
          <a:lstStyle/>
          <a:p>
            <a:endParaRPr lang="en-US" sz="800" b="1" dirty="0">
              <a:solidFill>
                <a:srgbClr val="FF0000"/>
              </a:solidFill>
              <a:latin typeface="Garamond" panose="02020404030301010803" pitchFamily="18" charset="0"/>
            </a:endParaRPr>
          </a:p>
          <a:p>
            <a:pPr algn="ctr"/>
            <a:r>
              <a:rPr lang="en-US" sz="2000" b="1" dirty="0">
                <a:solidFill>
                  <a:srgbClr val="FF0000"/>
                </a:solidFill>
                <a:latin typeface="Garamond" panose="02020404030301010803" pitchFamily="18" charset="0"/>
              </a:rPr>
              <a:t>Unclear landowner selections on Inventory </a:t>
            </a:r>
            <a:r>
              <a:rPr lang="en-US" sz="2000" dirty="0">
                <a:solidFill>
                  <a:srgbClr val="FF0000"/>
                </a:solidFill>
                <a:latin typeface="Garamond" panose="02020404030301010803" pitchFamily="18" charset="0"/>
              </a:rPr>
              <a:t>(cross-out)</a:t>
            </a:r>
          </a:p>
        </p:txBody>
      </p:sp>
      <p:sp>
        <p:nvSpPr>
          <p:cNvPr id="10" name="Right Arrow 9"/>
          <p:cNvSpPr/>
          <p:nvPr/>
        </p:nvSpPr>
        <p:spPr>
          <a:xfrm rot="12372299">
            <a:off x="2861402" y="4528196"/>
            <a:ext cx="648829" cy="171010"/>
          </a:xfrm>
          <a:prstGeom prst="rightArrow">
            <a:avLst/>
          </a:prstGeom>
          <a:solidFill>
            <a:srgbClr val="FF0000"/>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632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3000" t="1000" r="9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0780"/>
            <a:ext cx="9144000" cy="1066800"/>
          </a:xfrm>
        </p:spPr>
        <p:txBody>
          <a:bodyPr>
            <a:normAutofit/>
          </a:bodyPr>
          <a:lstStyle/>
          <a:p>
            <a:r>
              <a:rPr lang="en-US" sz="3000" dirty="0">
                <a:solidFill>
                  <a:srgbClr val="006666"/>
                </a:solidFill>
                <a:effectLst>
                  <a:outerShdw blurRad="38100" dist="38100" dir="2700000" algn="tl">
                    <a:srgbClr val="000000">
                      <a:alpha val="43137"/>
                    </a:srgbClr>
                  </a:outerShdw>
                </a:effectLst>
              </a:rPr>
              <a:t>Round Valley Indian Tribes - Land Buy-Back Program</a:t>
            </a:r>
          </a:p>
        </p:txBody>
      </p:sp>
      <p:sp>
        <p:nvSpPr>
          <p:cNvPr id="3" name="Slide Number Placeholder 2"/>
          <p:cNvSpPr>
            <a:spLocks noGrp="1"/>
          </p:cNvSpPr>
          <p:nvPr>
            <p:ph type="sldNum" sz="quarter" idx="12"/>
          </p:nvPr>
        </p:nvSpPr>
        <p:spPr>
          <a:xfrm>
            <a:off x="8686800" y="6400800"/>
            <a:ext cx="381000" cy="320675"/>
          </a:xfrm>
        </p:spPr>
        <p:txBody>
          <a:bodyPr/>
          <a:lstStyle/>
          <a:p>
            <a:fld id="{D9A76D90-2454-4658-BC93-0350D266CC7D}" type="slidenum">
              <a:rPr lang="en-GB" smtClean="0">
                <a:solidFill>
                  <a:prstClr val="black">
                    <a:lumMod val="65000"/>
                    <a:lumOff val="35000"/>
                  </a:prstClr>
                </a:solidFill>
              </a:rPr>
              <a:pPr/>
              <a:t>32</a:t>
            </a:fld>
            <a:endParaRPr lang="en-GB" dirty="0">
              <a:solidFill>
                <a:prstClr val="black">
                  <a:lumMod val="65000"/>
                  <a:lumOff val="35000"/>
                </a:prstClr>
              </a:solidFill>
            </a:endParaRPr>
          </a:p>
        </p:txBody>
      </p:sp>
      <p:sp>
        <p:nvSpPr>
          <p:cNvPr id="7" name="Title 1"/>
          <p:cNvSpPr txBox="1">
            <a:spLocks/>
          </p:cNvSpPr>
          <p:nvPr/>
        </p:nvSpPr>
        <p:spPr>
          <a:xfrm>
            <a:off x="114300" y="640315"/>
            <a:ext cx="3879633" cy="179808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095B26"/>
                </a:solidFill>
                <a:latin typeface="Garamond" pitchFamily="18" charset="0"/>
                <a:ea typeface="+mj-ea"/>
                <a:cs typeface="Arial" pitchFamily="34" charset="0"/>
              </a:defRPr>
            </a:lvl1pPr>
          </a:lstStyle>
          <a:p>
            <a:pPr>
              <a:tabLst>
                <a:tab pos="463550" algn="l"/>
                <a:tab pos="5091113" algn="l"/>
              </a:tabLst>
            </a:pPr>
            <a:r>
              <a:rPr lang="en-US" sz="1800" dirty="0">
                <a:solidFill>
                  <a:prstClr val="black"/>
                </a:solidFill>
              </a:rPr>
              <a:t>Office Address:     77600 Covelo Road</a:t>
            </a:r>
          </a:p>
          <a:p>
            <a:pPr>
              <a:tabLst>
                <a:tab pos="463550" algn="l"/>
                <a:tab pos="5091113" algn="l"/>
              </a:tabLst>
            </a:pPr>
            <a:r>
              <a:rPr lang="en-US" sz="1800" dirty="0">
                <a:solidFill>
                  <a:prstClr val="black"/>
                </a:solidFill>
              </a:rPr>
              <a:t>Mailing Address : 77826 Covelo Road </a:t>
            </a:r>
          </a:p>
          <a:p>
            <a:pPr>
              <a:tabLst>
                <a:tab pos="463550" algn="l"/>
                <a:tab pos="5091113" algn="l"/>
              </a:tabLst>
            </a:pPr>
            <a:r>
              <a:rPr lang="en-US" sz="1800" dirty="0">
                <a:solidFill>
                  <a:prstClr val="black"/>
                </a:solidFill>
              </a:rPr>
              <a:t>                               Covelo, CA 95428</a:t>
            </a:r>
          </a:p>
          <a:p>
            <a:pPr>
              <a:tabLst>
                <a:tab pos="463550" algn="l"/>
                <a:tab pos="5091113" algn="l"/>
              </a:tabLst>
            </a:pPr>
            <a:r>
              <a:rPr lang="en-US" sz="1800" dirty="0">
                <a:solidFill>
                  <a:prstClr val="black"/>
                </a:solidFill>
              </a:rPr>
              <a:t>Fax: (707) 983-6128</a:t>
            </a:r>
          </a:p>
        </p:txBody>
      </p:sp>
      <p:sp>
        <p:nvSpPr>
          <p:cNvPr id="4" name="TextBox 3"/>
          <p:cNvSpPr txBox="1"/>
          <p:nvPr/>
        </p:nvSpPr>
        <p:spPr>
          <a:xfrm>
            <a:off x="2430951" y="6358967"/>
            <a:ext cx="4109738" cy="369332"/>
          </a:xfrm>
          <a:prstGeom prst="rect">
            <a:avLst/>
          </a:prstGeom>
          <a:noFill/>
        </p:spPr>
        <p:txBody>
          <a:bodyPr wrap="square" rtlCol="0">
            <a:spAutoFit/>
          </a:bodyPr>
          <a:lstStyle/>
          <a:p>
            <a:r>
              <a:rPr lang="en-US" b="1" dirty="0">
                <a:latin typeface="Garamond" panose="02020404030301010803" pitchFamily="18" charset="0"/>
              </a:rPr>
              <a:t>Website:  http://www.cobell.rvit.org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399" y="2880615"/>
            <a:ext cx="1905000" cy="2540000"/>
          </a:xfrm>
          <a:prstGeom prst="rect">
            <a:avLst/>
          </a:prstGeom>
          <a:ln>
            <a:solidFill>
              <a:schemeClr val="accent6"/>
            </a:solidFill>
          </a:ln>
          <a:effectLst>
            <a:glow rad="228600">
              <a:srgbClr val="FFFF00">
                <a:alpha val="40000"/>
              </a:srgbClr>
            </a:glow>
          </a:effectLst>
        </p:spPr>
      </p:pic>
      <p:sp>
        <p:nvSpPr>
          <p:cNvPr id="17" name="TextBox 16"/>
          <p:cNvSpPr txBox="1"/>
          <p:nvPr/>
        </p:nvSpPr>
        <p:spPr>
          <a:xfrm>
            <a:off x="1031800" y="5592305"/>
            <a:ext cx="1096882" cy="430887"/>
          </a:xfrm>
          <a:prstGeom prst="rect">
            <a:avLst/>
          </a:prstGeom>
          <a:noFill/>
        </p:spPr>
        <p:txBody>
          <a:bodyPr wrap="square" rtlCol="0">
            <a:spAutoFit/>
          </a:bodyPr>
          <a:lstStyle/>
          <a:p>
            <a:pPr algn="ctr"/>
            <a:r>
              <a:rPr lang="en-US" sz="1100" dirty="0"/>
              <a:t>Lynette Benton</a:t>
            </a:r>
          </a:p>
          <a:p>
            <a:pPr algn="ctr"/>
            <a:r>
              <a:rPr lang="en-US" sz="1100" dirty="0"/>
              <a:t>Specialist</a:t>
            </a:r>
          </a:p>
        </p:txBody>
      </p:sp>
      <p:sp>
        <p:nvSpPr>
          <p:cNvPr id="18" name="TextBox 17"/>
          <p:cNvSpPr txBox="1"/>
          <p:nvPr/>
        </p:nvSpPr>
        <p:spPr>
          <a:xfrm>
            <a:off x="7239000" y="5567256"/>
            <a:ext cx="1096882" cy="430887"/>
          </a:xfrm>
          <a:prstGeom prst="rect">
            <a:avLst/>
          </a:prstGeom>
          <a:noFill/>
        </p:spPr>
        <p:txBody>
          <a:bodyPr wrap="square" rtlCol="0">
            <a:spAutoFit/>
          </a:bodyPr>
          <a:lstStyle/>
          <a:p>
            <a:pPr algn="ctr"/>
            <a:r>
              <a:rPr lang="en-US" sz="1100" dirty="0" err="1"/>
              <a:t>Renae</a:t>
            </a:r>
            <a:r>
              <a:rPr lang="en-US" sz="1100" dirty="0"/>
              <a:t> Britton</a:t>
            </a:r>
          </a:p>
          <a:p>
            <a:pPr algn="ctr"/>
            <a:r>
              <a:rPr lang="en-US" sz="1100" dirty="0"/>
              <a:t>Receptionist</a:t>
            </a:r>
          </a:p>
        </p:txBody>
      </p:sp>
      <p:sp>
        <p:nvSpPr>
          <p:cNvPr id="19" name="TextBox 18"/>
          <p:cNvSpPr txBox="1"/>
          <p:nvPr/>
        </p:nvSpPr>
        <p:spPr>
          <a:xfrm>
            <a:off x="3937379" y="5592306"/>
            <a:ext cx="1096882" cy="430887"/>
          </a:xfrm>
          <a:prstGeom prst="rect">
            <a:avLst/>
          </a:prstGeom>
          <a:noFill/>
        </p:spPr>
        <p:txBody>
          <a:bodyPr wrap="square" rtlCol="0">
            <a:spAutoFit/>
          </a:bodyPr>
          <a:lstStyle/>
          <a:p>
            <a:pPr algn="ctr"/>
            <a:r>
              <a:rPr lang="en-US" sz="1100" dirty="0"/>
              <a:t>Deb Hutt</a:t>
            </a:r>
          </a:p>
          <a:p>
            <a:pPr algn="ctr"/>
            <a:r>
              <a:rPr lang="en-US" sz="1100" dirty="0"/>
              <a:t>Director</a:t>
            </a:r>
          </a:p>
        </p:txBody>
      </p:sp>
      <p:sp>
        <p:nvSpPr>
          <p:cNvPr id="5" name="Title 1"/>
          <p:cNvSpPr txBox="1">
            <a:spLocks/>
          </p:cNvSpPr>
          <p:nvPr/>
        </p:nvSpPr>
        <p:spPr>
          <a:xfrm>
            <a:off x="4108233" y="930020"/>
            <a:ext cx="4876800" cy="187383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095B26"/>
                </a:solidFill>
                <a:latin typeface="Garamond" pitchFamily="18" charset="0"/>
                <a:ea typeface="+mj-ea"/>
                <a:cs typeface="Arial" pitchFamily="34" charset="0"/>
              </a:defRPr>
            </a:lvl1pPr>
          </a:lstStyle>
          <a:p>
            <a:pPr algn="ctr">
              <a:lnSpc>
                <a:spcPct val="150000"/>
              </a:lnSpc>
            </a:pPr>
            <a:r>
              <a:rPr lang="en-US" sz="2000" dirty="0">
                <a:solidFill>
                  <a:prstClr val="black"/>
                </a:solidFill>
              </a:rPr>
              <a:t>Point of Contacts:</a:t>
            </a:r>
          </a:p>
          <a:p>
            <a:pPr algn="just">
              <a:lnSpc>
                <a:spcPct val="150000"/>
              </a:lnSpc>
              <a:tabLst>
                <a:tab pos="463550" algn="l"/>
                <a:tab pos="5091113" algn="l"/>
              </a:tabLst>
            </a:pPr>
            <a:r>
              <a:rPr lang="en-US" sz="2000" dirty="0">
                <a:solidFill>
                  <a:prstClr val="black"/>
                </a:solidFill>
              </a:rPr>
              <a:t>Lynette Benton, Specialist     (707) 354-5931</a:t>
            </a:r>
          </a:p>
          <a:p>
            <a:pPr algn="just">
              <a:lnSpc>
                <a:spcPct val="150000"/>
              </a:lnSpc>
              <a:tabLst>
                <a:tab pos="463550" algn="l"/>
                <a:tab pos="5091113" algn="l"/>
              </a:tabLst>
            </a:pPr>
            <a:r>
              <a:rPr lang="en-US" sz="2000" dirty="0" err="1">
                <a:solidFill>
                  <a:prstClr val="black"/>
                </a:solidFill>
              </a:rPr>
              <a:t>Renae</a:t>
            </a:r>
            <a:r>
              <a:rPr lang="en-US" sz="2000" dirty="0">
                <a:solidFill>
                  <a:prstClr val="black"/>
                </a:solidFill>
              </a:rPr>
              <a:t> Britton, Receptionist   (707) 354-5943</a:t>
            </a:r>
          </a:p>
          <a:p>
            <a:pPr algn="just">
              <a:lnSpc>
                <a:spcPct val="150000"/>
              </a:lnSpc>
              <a:tabLst>
                <a:tab pos="463550" algn="l"/>
                <a:tab pos="5091113" algn="l"/>
              </a:tabLst>
            </a:pPr>
            <a:r>
              <a:rPr lang="en-US" sz="2000" dirty="0">
                <a:solidFill>
                  <a:prstClr val="black"/>
                </a:solidFill>
              </a:rPr>
              <a:t>Deborah Hutt, Director          (707) 354-3917</a:t>
            </a:r>
          </a:p>
        </p:txBody>
      </p:sp>
      <p:sp>
        <p:nvSpPr>
          <p:cNvPr id="10" name="TextBox 9"/>
          <p:cNvSpPr txBox="1"/>
          <p:nvPr/>
        </p:nvSpPr>
        <p:spPr>
          <a:xfrm>
            <a:off x="1676399" y="5958586"/>
            <a:ext cx="5715000" cy="507831"/>
          </a:xfrm>
          <a:prstGeom prst="rect">
            <a:avLst/>
          </a:prstGeom>
          <a:noFill/>
        </p:spPr>
        <p:txBody>
          <a:bodyPr wrap="square" rtlCol="0">
            <a:spAutoFit/>
          </a:bodyPr>
          <a:lstStyle/>
          <a:p>
            <a:pPr algn="ctr">
              <a:lnSpc>
                <a:spcPct val="150000"/>
              </a:lnSpc>
            </a:pPr>
            <a:r>
              <a:rPr lang="en-US" b="1" dirty="0">
                <a:solidFill>
                  <a:prstClr val="black"/>
                </a:solidFill>
                <a:latin typeface="Garamond" panose="02020404030301010803" pitchFamily="18" charset="0"/>
              </a:rPr>
              <a:t>Office Hours: Mon-Fri 8:00-5:00pm (PST)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63364">
            <a:off x="506123" y="2932777"/>
            <a:ext cx="1715096" cy="2556763"/>
          </a:xfrm>
          <a:prstGeom prst="rect">
            <a:avLst/>
          </a:prstGeom>
          <a:effectLst>
            <a:glow rad="228600">
              <a:schemeClr val="accent4">
                <a:satMod val="175000"/>
                <a:alpha val="40000"/>
              </a:schemeClr>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8413">
            <a:off x="6887911" y="2974571"/>
            <a:ext cx="1983691" cy="2473173"/>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098777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213782"/>
            <a:ext cx="8229600" cy="822520"/>
          </a:xfrm>
        </p:spPr>
        <p:txBody>
          <a:bodyPr>
            <a:normAutofit/>
          </a:bodyPr>
          <a:lstStyle/>
          <a:p>
            <a:pPr algn="ctr"/>
            <a:r>
              <a:rPr lang="en-US" sz="3000" dirty="0">
                <a:solidFill>
                  <a:schemeClr val="bg1"/>
                </a:solidFill>
                <a:effectLst>
                  <a:outerShdw blurRad="38100" dist="38100" dir="2700000" algn="tl">
                    <a:srgbClr val="000000">
                      <a:alpha val="43137"/>
                    </a:srgbClr>
                  </a:outerShdw>
                </a:effectLst>
              </a:rPr>
              <a:t>DOI - Office of Special Trustee</a:t>
            </a:r>
          </a:p>
        </p:txBody>
      </p:sp>
      <p:sp>
        <p:nvSpPr>
          <p:cNvPr id="5" name="Title 1"/>
          <p:cNvSpPr txBox="1">
            <a:spLocks/>
          </p:cNvSpPr>
          <p:nvPr/>
        </p:nvSpPr>
        <p:spPr>
          <a:xfrm>
            <a:off x="2111535" y="636642"/>
            <a:ext cx="6765765" cy="27262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095B26"/>
                </a:solidFill>
                <a:latin typeface="Garamond" pitchFamily="18" charset="0"/>
                <a:ea typeface="+mj-ea"/>
                <a:cs typeface="Arial" pitchFamily="34" charset="0"/>
              </a:defRPr>
            </a:lvl1pPr>
          </a:lstStyle>
          <a:p>
            <a:pPr>
              <a:lnSpc>
                <a:spcPct val="150000"/>
              </a:lnSpc>
              <a:tabLst>
                <a:tab pos="463550" algn="l"/>
                <a:tab pos="5091113" algn="l"/>
              </a:tabLst>
            </a:pPr>
            <a:r>
              <a:rPr lang="en-US" sz="2000" dirty="0">
                <a:solidFill>
                  <a:schemeClr val="bg1"/>
                </a:solidFill>
                <a:latin typeface="Cambria" panose="02040503050406030204" pitchFamily="18" charset="0"/>
              </a:rPr>
              <a:t>Tribal Beneficiary Call Center, OST           (888) 678-6836</a:t>
            </a:r>
          </a:p>
          <a:p>
            <a:pPr>
              <a:lnSpc>
                <a:spcPct val="150000"/>
              </a:lnSpc>
              <a:tabLst>
                <a:tab pos="463550" algn="l"/>
              </a:tabLst>
            </a:pPr>
            <a:r>
              <a:rPr lang="en-US" sz="1500" dirty="0">
                <a:solidFill>
                  <a:schemeClr val="bg1"/>
                </a:solidFill>
                <a:latin typeface="Cambria" panose="02040503050406030204" pitchFamily="18" charset="0"/>
              </a:rPr>
              <a:t>             Mon-Fri 6:00-5:00pm/ Sat. 7:00-11:00(PST) </a:t>
            </a:r>
          </a:p>
          <a:p>
            <a:pPr>
              <a:lnSpc>
                <a:spcPct val="150000"/>
              </a:lnSpc>
              <a:tabLst>
                <a:tab pos="463550" algn="l"/>
              </a:tabLst>
            </a:pPr>
            <a:r>
              <a:rPr lang="en-US" sz="500" dirty="0">
                <a:solidFill>
                  <a:srgbClr val="FF0000"/>
                </a:solidFill>
                <a:latin typeface="Cambria" panose="02040503050406030204" pitchFamily="18" charset="0"/>
              </a:rPr>
              <a:t>	</a:t>
            </a:r>
          </a:p>
          <a:p>
            <a:pPr>
              <a:lnSpc>
                <a:spcPct val="150000"/>
              </a:lnSpc>
              <a:tabLst>
                <a:tab pos="463550" algn="l"/>
              </a:tabLst>
            </a:pPr>
            <a:r>
              <a:rPr lang="en-US" sz="2000" dirty="0">
                <a:solidFill>
                  <a:schemeClr val="bg1"/>
                </a:solidFill>
                <a:latin typeface="Cambria" panose="02040503050406030204" pitchFamily="18" charset="0"/>
              </a:rPr>
              <a:t>Diana Wuerth, FTO			(916) 978-6045</a:t>
            </a:r>
          </a:p>
          <a:p>
            <a:pPr>
              <a:lnSpc>
                <a:spcPct val="150000"/>
              </a:lnSpc>
              <a:tabLst>
                <a:tab pos="463550" algn="l"/>
              </a:tabLst>
            </a:pPr>
            <a:r>
              <a:rPr lang="en-US" sz="2000" dirty="0">
                <a:solidFill>
                  <a:schemeClr val="bg1"/>
                </a:solidFill>
                <a:latin typeface="Cambria" panose="02040503050406030204" pitchFamily="18" charset="0"/>
              </a:rPr>
              <a:t>Georgina Yazzie, OST 			(916) 978-6046</a:t>
            </a:r>
          </a:p>
          <a:p>
            <a:pPr>
              <a:lnSpc>
                <a:spcPct val="150000"/>
              </a:lnSpc>
              <a:tabLst>
                <a:tab pos="463550" algn="l"/>
              </a:tabLst>
            </a:pPr>
            <a:r>
              <a:rPr lang="en-US" sz="1500" dirty="0">
                <a:solidFill>
                  <a:schemeClr val="bg1"/>
                </a:solidFill>
                <a:latin typeface="Cambria" panose="02040503050406030204" pitchFamily="18" charset="0"/>
              </a:rPr>
              <a:t>             Mon-Fri 8:00-5:00pm (PST)		</a:t>
            </a:r>
          </a:p>
        </p:txBody>
      </p:sp>
      <p:sp>
        <p:nvSpPr>
          <p:cNvPr id="3" name="Slide Number Placeholder 2"/>
          <p:cNvSpPr>
            <a:spLocks noGrp="1"/>
          </p:cNvSpPr>
          <p:nvPr>
            <p:ph type="sldNum" sz="quarter" idx="12"/>
          </p:nvPr>
        </p:nvSpPr>
        <p:spPr>
          <a:xfrm>
            <a:off x="8686800" y="6400800"/>
            <a:ext cx="381000" cy="320675"/>
          </a:xfrm>
        </p:spPr>
        <p:txBody>
          <a:bodyPr/>
          <a:lstStyle/>
          <a:p>
            <a:fld id="{D9A76D90-2454-4658-BC93-0350D266CC7D}" type="slidenum">
              <a:rPr lang="en-GB" smtClean="0">
                <a:solidFill>
                  <a:schemeClr val="bg1"/>
                </a:solidFill>
              </a:rPr>
              <a:pPr/>
              <a:t>33</a:t>
            </a:fld>
            <a:endParaRPr lang="en-GB" dirty="0">
              <a:solidFill>
                <a:schemeClr val="bg1"/>
              </a:solidFill>
            </a:endParaRPr>
          </a:p>
        </p:txBody>
      </p:sp>
      <p:sp>
        <p:nvSpPr>
          <p:cNvPr id="6" name="TextBox 5"/>
          <p:cNvSpPr txBox="1"/>
          <p:nvPr/>
        </p:nvSpPr>
        <p:spPr>
          <a:xfrm>
            <a:off x="31125" y="6330833"/>
            <a:ext cx="6293476" cy="523220"/>
          </a:xfrm>
          <a:prstGeom prst="rect">
            <a:avLst/>
          </a:prstGeom>
          <a:noFill/>
        </p:spPr>
        <p:txBody>
          <a:bodyPr wrap="square" rtlCol="0">
            <a:spAutoFit/>
          </a:bodyPr>
          <a:lstStyle/>
          <a:p>
            <a:pPr algn="just"/>
            <a:r>
              <a:rPr lang="en-US" sz="1400" b="1" dirty="0">
                <a:solidFill>
                  <a:schemeClr val="bg1"/>
                </a:solidFill>
                <a:latin typeface="Cambria" panose="02040503050406030204" pitchFamily="18" charset="0"/>
              </a:rPr>
              <a:t>If you own property on other reservations, contact the Trust Beneficiary </a:t>
            </a:r>
          </a:p>
          <a:p>
            <a:pPr algn="just"/>
            <a:r>
              <a:rPr lang="en-US" sz="1400" b="1" dirty="0">
                <a:solidFill>
                  <a:schemeClr val="bg1"/>
                </a:solidFill>
                <a:latin typeface="Cambria" panose="02040503050406030204" pitchFamily="18" charset="0"/>
              </a:rPr>
              <a:t>Call Center or the Tribal Land Department where the land is located.</a:t>
            </a:r>
          </a:p>
        </p:txBody>
      </p:sp>
      <p:sp>
        <p:nvSpPr>
          <p:cNvPr id="4" name="TextBox 3"/>
          <p:cNvSpPr txBox="1"/>
          <p:nvPr/>
        </p:nvSpPr>
        <p:spPr>
          <a:xfrm>
            <a:off x="-152400" y="0"/>
            <a:ext cx="9448800" cy="6934200"/>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16017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A76D90-2454-4658-BC93-0350D266CC7D}" type="slidenum">
              <a:rPr lang="en-GB" smtClean="0">
                <a:solidFill>
                  <a:prstClr val="black">
                    <a:lumMod val="65000"/>
                    <a:lumOff val="35000"/>
                  </a:prstClr>
                </a:solidFill>
              </a:rPr>
              <a:pPr/>
              <a:t>34</a:t>
            </a:fld>
            <a:endParaRPr lang="en-GB" dirty="0">
              <a:solidFill>
                <a:prstClr val="black">
                  <a:lumMod val="65000"/>
                  <a:lumOff val="3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1374"/>
            <a:ext cx="8991600" cy="6492875"/>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457200" y="1355558"/>
            <a:ext cx="10515600" cy="762000"/>
          </a:xfrm>
          <a:effectLst>
            <a:outerShdw blurRad="50800" dist="38100" algn="l" rotWithShape="0">
              <a:prstClr val="black">
                <a:alpha val="40000"/>
              </a:prstClr>
            </a:outerShdw>
          </a:effectLst>
        </p:spPr>
        <p:txBody>
          <a:bodyPr>
            <a:noAutofit/>
          </a:bodyPr>
          <a:lstStyle/>
          <a:p>
            <a:pPr algn="ctr"/>
            <a:r>
              <a:rPr lang="en-US" sz="3800" cap="small" dirty="0">
                <a:solidFill>
                  <a:srgbClr val="FF0000"/>
                </a:solidFill>
                <a:effectLst>
                  <a:outerShdw blurRad="38100" dist="38100" dir="2700000" algn="tl">
                    <a:srgbClr val="000000">
                      <a:alpha val="43137"/>
                    </a:srgbClr>
                  </a:outerShdw>
                </a:effectLst>
              </a:rPr>
              <a:t>Round Valley Indian Reservation</a:t>
            </a:r>
            <a:endParaRPr lang="en-US" sz="3800" cap="small" dirty="0">
              <a:solidFill>
                <a:srgbClr val="FF0000"/>
              </a:solidFill>
            </a:endParaRPr>
          </a:p>
        </p:txBody>
      </p:sp>
      <p:sp>
        <p:nvSpPr>
          <p:cNvPr id="3" name="TextBox 2"/>
          <p:cNvSpPr txBox="1"/>
          <p:nvPr/>
        </p:nvSpPr>
        <p:spPr>
          <a:xfrm>
            <a:off x="4662985" y="2627531"/>
            <a:ext cx="3166984" cy="307777"/>
          </a:xfrm>
          <a:prstGeom prst="rect">
            <a:avLst/>
          </a:prstGeom>
          <a:noFill/>
        </p:spPr>
        <p:txBody>
          <a:bodyPr wrap="square" rtlCol="0">
            <a:spAutoFit/>
          </a:bodyPr>
          <a:lstStyle/>
          <a:p>
            <a:pPr algn="ctr"/>
            <a:r>
              <a:rPr lang="en-US" sz="1400" cap="small" dirty="0">
                <a:solidFill>
                  <a:srgbClr val="FF0000"/>
                </a:solidFill>
                <a:effectLst>
                  <a:outerShdw blurRad="38100" dist="38100" dir="2700000" algn="tl">
                    <a:srgbClr val="000000">
                      <a:alpha val="43137"/>
                    </a:srgbClr>
                  </a:outerShdw>
                </a:effectLst>
              </a:rPr>
              <a:t>Established April 9, 1934 </a:t>
            </a:r>
            <a:endParaRPr lang="en-US" sz="1400" dirty="0">
              <a:latin typeface="Garamond" panose="02020404030301010803" pitchFamily="18" charset="0"/>
            </a:endParaRPr>
          </a:p>
        </p:txBody>
      </p:sp>
      <p:sp>
        <p:nvSpPr>
          <p:cNvPr id="7" name="TextBox 6"/>
          <p:cNvSpPr txBox="1"/>
          <p:nvPr/>
        </p:nvSpPr>
        <p:spPr>
          <a:xfrm>
            <a:off x="2324100" y="1981200"/>
            <a:ext cx="4953000" cy="677108"/>
          </a:xfrm>
          <a:prstGeom prst="rect">
            <a:avLst/>
          </a:prstGeom>
          <a:noFill/>
        </p:spPr>
        <p:txBody>
          <a:bodyPr wrap="square" rtlCol="0">
            <a:spAutoFit/>
          </a:bodyPr>
          <a:lstStyle/>
          <a:p>
            <a:pPr algn="ctr"/>
            <a:r>
              <a:rPr lang="en-US" cap="small" dirty="0">
                <a:solidFill>
                  <a:srgbClr val="FF0000"/>
                </a:solidFill>
                <a:effectLst>
                  <a:outerShdw blurRad="38100" dist="38100" dir="2700000" algn="tl">
                    <a:srgbClr val="000000">
                      <a:alpha val="43137"/>
                    </a:srgbClr>
                  </a:outerShdw>
                </a:effectLst>
              </a:rPr>
              <a:t>A Sovereign Nation Of Confederated Tribes: </a:t>
            </a:r>
          </a:p>
          <a:p>
            <a:pPr algn="ctr"/>
            <a:r>
              <a:rPr lang="en-US" sz="2000" b="1" cap="small" dirty="0">
                <a:solidFill>
                  <a:srgbClr val="FF0000"/>
                </a:solidFill>
                <a:effectLst>
                  <a:outerShdw blurRad="38100" dist="38100" dir="2700000" algn="tl">
                    <a:srgbClr val="000000">
                      <a:alpha val="43137"/>
                    </a:srgbClr>
                  </a:outerShdw>
                </a:effectLst>
              </a:rPr>
              <a:t>Yuki</a:t>
            </a:r>
            <a:r>
              <a:rPr lang="en-US" b="1" cap="small" dirty="0">
                <a:solidFill>
                  <a:srgbClr val="FF0000"/>
                </a:solidFill>
                <a:effectLst>
                  <a:outerShdw blurRad="38100" dist="38100" dir="2700000" algn="tl">
                    <a:srgbClr val="000000">
                      <a:alpha val="43137"/>
                    </a:srgbClr>
                  </a:outerShdw>
                </a:effectLst>
              </a:rPr>
              <a:t>, Pit River, </a:t>
            </a:r>
            <a:r>
              <a:rPr lang="en-US" b="1" cap="small" dirty="0" err="1">
                <a:solidFill>
                  <a:srgbClr val="FF0000"/>
                </a:solidFill>
                <a:effectLst>
                  <a:outerShdw blurRad="38100" dist="38100" dir="2700000" algn="tl">
                    <a:srgbClr val="000000">
                      <a:alpha val="43137"/>
                    </a:srgbClr>
                  </a:outerShdw>
                </a:effectLst>
              </a:rPr>
              <a:t>Nomlacki</a:t>
            </a:r>
            <a:r>
              <a:rPr lang="en-US" b="1" cap="small" dirty="0">
                <a:solidFill>
                  <a:srgbClr val="FF0000"/>
                </a:solidFill>
                <a:effectLst>
                  <a:outerShdw blurRad="38100" dist="38100" dir="2700000" algn="tl">
                    <a:srgbClr val="000000">
                      <a:alpha val="43137"/>
                    </a:srgbClr>
                  </a:outerShdw>
                </a:effectLst>
              </a:rPr>
              <a:t>, </a:t>
            </a:r>
            <a:r>
              <a:rPr lang="en-US" b="1" cap="small" dirty="0" err="1">
                <a:solidFill>
                  <a:srgbClr val="FF0000"/>
                </a:solidFill>
                <a:effectLst>
                  <a:outerShdw blurRad="38100" dist="38100" dir="2700000" algn="tl">
                    <a:srgbClr val="000000">
                      <a:alpha val="43137"/>
                    </a:srgbClr>
                  </a:outerShdw>
                </a:effectLst>
              </a:rPr>
              <a:t>Concow</a:t>
            </a:r>
            <a:r>
              <a:rPr lang="en-US" b="1" cap="small" dirty="0">
                <a:solidFill>
                  <a:srgbClr val="FF0000"/>
                </a:solidFill>
                <a:effectLst>
                  <a:outerShdw blurRad="38100" dist="38100" dir="2700000" algn="tl">
                    <a:srgbClr val="000000">
                      <a:alpha val="43137"/>
                    </a:srgbClr>
                  </a:outerShdw>
                </a:effectLst>
              </a:rPr>
              <a:t>, Pomo, </a:t>
            </a:r>
            <a:r>
              <a:rPr lang="en-US" b="1" cap="small" dirty="0" err="1">
                <a:solidFill>
                  <a:srgbClr val="FF0000"/>
                </a:solidFill>
                <a:effectLst>
                  <a:outerShdw blurRad="38100" dist="38100" dir="2700000" algn="tl">
                    <a:srgbClr val="000000">
                      <a:alpha val="43137"/>
                    </a:srgbClr>
                  </a:outerShdw>
                </a:effectLst>
              </a:rPr>
              <a:t>Wailacki</a:t>
            </a:r>
            <a:endParaRPr lang="en-US" b="1" dirty="0">
              <a:solidFill>
                <a:srgbClr val="FF0000"/>
              </a:solidFill>
            </a:endParaRPr>
          </a:p>
        </p:txBody>
      </p:sp>
    </p:spTree>
    <p:extLst>
      <p:ext uri="{BB962C8B-B14F-4D97-AF65-F5344CB8AC3E}">
        <p14:creationId xmlns:p14="http://schemas.microsoft.com/office/powerpoint/2010/main" val="270400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440556"/>
            <a:ext cx="381000" cy="320675"/>
          </a:xfrm>
        </p:spPr>
        <p:txBody>
          <a:bodyPr/>
          <a:lstStyle/>
          <a:p>
            <a:fld id="{D9A76D90-2454-4658-BC93-0350D266CC7D}" type="slidenum">
              <a:rPr lang="en-GB" smtClean="0"/>
              <a:pPr/>
              <a:t>4</a:t>
            </a:fld>
            <a:endParaRPr lang="en-GB" dirty="0"/>
          </a:p>
        </p:txBody>
      </p:sp>
      <p:sp>
        <p:nvSpPr>
          <p:cNvPr id="5" name="Rectangle 2"/>
          <p:cNvSpPr>
            <a:spLocks noGrp="1" noChangeArrowheads="1"/>
          </p:cNvSpPr>
          <p:nvPr>
            <p:ph type="title"/>
          </p:nvPr>
        </p:nvSpPr>
        <p:spPr>
          <a:xfrm>
            <a:off x="135298" y="406399"/>
            <a:ext cx="8382000" cy="1079500"/>
          </a:xfrm>
        </p:spPr>
        <p:txBody>
          <a:bodyPr>
            <a:normAutofit/>
          </a:bodyPr>
          <a:lstStyle/>
          <a:p>
            <a:pPr>
              <a:defRPr/>
            </a:pPr>
            <a:r>
              <a:rPr lang="en-US" dirty="0">
                <a:effectLst>
                  <a:outerShdw blurRad="38100" dist="38100" dir="2700000" algn="tl">
                    <a:srgbClr val="000000">
                      <a:alpha val="43137"/>
                    </a:srgbClr>
                  </a:outerShdw>
                </a:effectLst>
                <a:latin typeface="+mj-lt"/>
              </a:rPr>
              <a:t>Fractionation: </a:t>
            </a:r>
            <a:r>
              <a:rPr lang="en-US" sz="2267" dirty="0">
                <a:solidFill>
                  <a:schemeClr val="tx1"/>
                </a:solidFill>
                <a:effectLst>
                  <a:outerShdw blurRad="38100" dist="38100" dir="2700000" algn="tl">
                    <a:srgbClr val="000000">
                      <a:alpha val="43137"/>
                    </a:srgbClr>
                  </a:outerShdw>
                </a:effectLst>
                <a:latin typeface="+mn-lt"/>
              </a:rPr>
              <a:t>A serious problem facing tribal communities</a:t>
            </a:r>
            <a:endParaRPr lang="en-US" altLang="en-US" sz="2267" dirty="0">
              <a:solidFill>
                <a:schemeClr val="tx1"/>
              </a:solidFill>
              <a:effectLst>
                <a:outerShdw blurRad="38100" dist="38100" dir="2700000" algn="tl">
                  <a:srgbClr val="000000">
                    <a:alpha val="43137"/>
                  </a:srgbClr>
                </a:outerShdw>
              </a:effectLst>
              <a:latin typeface="+mn-lt"/>
            </a:endParaRPr>
          </a:p>
        </p:txBody>
      </p:sp>
      <p:sp>
        <p:nvSpPr>
          <p:cNvPr id="6" name="Text Box 1"/>
          <p:cNvSpPr txBox="1"/>
          <p:nvPr/>
        </p:nvSpPr>
        <p:spPr>
          <a:xfrm>
            <a:off x="3564467" y="6065842"/>
            <a:ext cx="2738061" cy="287867"/>
          </a:xfrm>
          <a:prstGeom prst="rect">
            <a:avLst/>
          </a:prstGeom>
          <a:noFill/>
          <a:ln w="6350">
            <a:noFill/>
          </a:ln>
          <a:effectLst/>
        </p:spPr>
        <p:txBody>
          <a:bodyPr rot="0" spcFirstLastPara="0" vert="horz" wrap="square" lIns="86360" tIns="43180" rIns="86360" bIns="43180" numCol="1" spcCol="0" rtlCol="0" fromWordArt="0" anchor="t" anchorCtr="0" forceAA="0" compatLnSpc="1">
            <a:prstTxWarp prst="textNoShape">
              <a:avLst/>
            </a:prstTxWarp>
            <a:noAutofit/>
          </a:bodyPr>
          <a:lstStyle/>
          <a:p>
            <a:pPr algn="ctr"/>
            <a:r>
              <a:rPr lang="en-US" sz="1322" i="1" kern="1400" dirty="0">
                <a:ea typeface="Times New Roman"/>
              </a:rPr>
              <a:t>For illustrative purposes only</a:t>
            </a:r>
          </a:p>
        </p:txBody>
      </p:sp>
      <p:sp>
        <p:nvSpPr>
          <p:cNvPr id="7" name="Rectangle 6"/>
          <p:cNvSpPr/>
          <p:nvPr/>
        </p:nvSpPr>
        <p:spPr>
          <a:xfrm>
            <a:off x="332011" y="1113603"/>
            <a:ext cx="3094567" cy="5324535"/>
          </a:xfrm>
          <a:prstGeom prst="rect">
            <a:avLst/>
          </a:prstGeom>
        </p:spPr>
        <p:txBody>
          <a:bodyPr wrap="square">
            <a:spAutoFit/>
          </a:bodyPr>
          <a:lstStyle/>
          <a:p>
            <a:pPr marL="323847" indent="-323847">
              <a:buFont typeface="Arial" panose="020B0604020202020204" pitchFamily="34" charset="0"/>
              <a:buChar char="•"/>
            </a:pPr>
            <a:r>
              <a:rPr lang="en-US" sz="1700" dirty="0"/>
              <a:t>As tracts (or allotments) of lands are passed down through generations, they gain more and more individual owners.</a:t>
            </a:r>
          </a:p>
          <a:p>
            <a:pPr marL="323847" indent="-323847"/>
            <a:endParaRPr lang="en-US" sz="1700" dirty="0"/>
          </a:p>
          <a:p>
            <a:pPr marL="323847" indent="-323847">
              <a:buFont typeface="Arial" panose="020B0604020202020204" pitchFamily="34" charset="0"/>
              <a:buChar char="•"/>
            </a:pPr>
            <a:r>
              <a:rPr lang="en-US" sz="1700" kern="1400" dirty="0">
                <a:solidFill>
                  <a:srgbClr val="212120"/>
                </a:solidFill>
                <a:ea typeface="Times New Roman"/>
              </a:rPr>
              <a:t>Because the number of owners make it difficult to use the land, these allotments often lie idle and cannot be used for any beneficial purpose.</a:t>
            </a:r>
          </a:p>
          <a:p>
            <a:pPr marL="323847" indent="-323847">
              <a:buFont typeface="Arial" panose="020B0604020202020204" pitchFamily="34" charset="0"/>
              <a:buChar char="•"/>
            </a:pPr>
            <a:endParaRPr lang="en-US" sz="1700" kern="1400" dirty="0">
              <a:solidFill>
                <a:srgbClr val="212120"/>
              </a:solidFill>
              <a:ea typeface="Times New Roman"/>
            </a:endParaRPr>
          </a:p>
          <a:p>
            <a:pPr marL="323847" indent="-323847">
              <a:buFont typeface="Arial" panose="020B0604020202020204" pitchFamily="34" charset="0"/>
              <a:buChar char="•"/>
            </a:pPr>
            <a:r>
              <a:rPr lang="en-US" sz="1700" kern="1400" dirty="0">
                <a:solidFill>
                  <a:srgbClr val="212120"/>
                </a:solidFill>
                <a:ea typeface="Times New Roman"/>
              </a:rPr>
              <a:t>There are approximately 150 tribal locations with fractionated land, with approximately 245,000 unique owners.</a:t>
            </a:r>
          </a:p>
          <a:p>
            <a:pPr marL="269873" indent="-269873">
              <a:buFont typeface="Arial" panose="020B0604020202020204" pitchFamily="34" charset="0"/>
              <a:buChar char="•"/>
            </a:pPr>
            <a:endParaRPr lang="en-US" sz="1700" kern="1400" dirty="0">
              <a:solidFill>
                <a:srgbClr val="212120"/>
              </a:solidFill>
              <a:latin typeface="Garamond" panose="02020404030301010803" pitchFamily="18" charset="0"/>
              <a:ea typeface="Times New Roman"/>
            </a:endParaRPr>
          </a:p>
          <a:p>
            <a:pPr marL="269873" indent="-269873">
              <a:buFont typeface="Arial" panose="020B0604020202020204" pitchFamily="34" charset="0"/>
              <a:buChar char="•"/>
            </a:pPr>
            <a:endParaRPr lang="en-US" sz="1700" dirty="0">
              <a:latin typeface="Garamond" panose="02020404030301010803" pitchFamily="18" charset="0"/>
            </a:endParaRPr>
          </a:p>
        </p:txBody>
      </p:sp>
      <p:sp>
        <p:nvSpPr>
          <p:cNvPr id="8" name="Slide Number Placeholder 3"/>
          <p:cNvSpPr txBox="1">
            <a:spLocks/>
          </p:cNvSpPr>
          <p:nvPr/>
        </p:nvSpPr>
        <p:spPr>
          <a:xfrm>
            <a:off x="8098367" y="6235703"/>
            <a:ext cx="359833" cy="30285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65000"/>
                    <a:lumOff val="35000"/>
                  </a:schemeClr>
                </a:solidFill>
                <a:latin typeface="Garamond" pitchFamily="18"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A76D90-2454-4658-BC93-0350D266CC7D}" type="slidenum">
              <a:rPr lang="en-GB" smtClean="0"/>
              <a:pPr/>
              <a:t>4</a:t>
            </a:fld>
            <a:endParaRPr lang="en-GB" dirty="0"/>
          </a:p>
        </p:txBody>
      </p:sp>
      <p:pic>
        <p:nvPicPr>
          <p:cNvPr id="9" name="Picture 8"/>
          <p:cNvPicPr>
            <a:picLocks noChangeAspect="1"/>
          </p:cNvPicPr>
          <p:nvPr/>
        </p:nvPicPr>
        <p:blipFill>
          <a:blip r:embed="rId2"/>
          <a:stretch>
            <a:fillRect/>
          </a:stretch>
        </p:blipFill>
        <p:spPr>
          <a:xfrm>
            <a:off x="3623291" y="1172698"/>
            <a:ext cx="5044323" cy="4533900"/>
          </a:xfrm>
          <a:prstGeom prst="rect">
            <a:avLst/>
          </a:prstGeom>
          <a:solidFill>
            <a:srgbClr val="0070C0"/>
          </a:solidFill>
        </p:spPr>
      </p:pic>
      <p:pic>
        <p:nvPicPr>
          <p:cNvPr id="10" name="Picture 2" descr="C:\Users\Shawn B\AppData\Local\Microsoft\Windows\Temporary Internet Files\Content.IE5\UE00RUBJ\MCj04344110000[1].wmf"/>
          <p:cNvPicPr>
            <a:picLocks noChangeAspect="1" noChangeArrowheads="1"/>
          </p:cNvPicPr>
          <p:nvPr/>
        </p:nvPicPr>
        <p:blipFill>
          <a:blip r:embed="rId3" cstate="print"/>
          <a:srcRect/>
          <a:stretch>
            <a:fillRect/>
          </a:stretch>
        </p:blipFill>
        <p:spPr bwMode="auto">
          <a:xfrm>
            <a:off x="7705827" y="5000957"/>
            <a:ext cx="980973" cy="970193"/>
          </a:xfrm>
          <a:prstGeom prst="rect">
            <a:avLst/>
          </a:prstGeom>
          <a:noFill/>
        </p:spPr>
      </p:pic>
    </p:spTree>
    <p:extLst>
      <p:ext uri="{BB962C8B-B14F-4D97-AF65-F5344CB8AC3E}">
        <p14:creationId xmlns:p14="http://schemas.microsoft.com/office/powerpoint/2010/main" val="286761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533400"/>
            <a:ext cx="9326880" cy="863600"/>
          </a:xfrm>
        </p:spPr>
        <p:txBody>
          <a:bodyPr>
            <a:normAutofit/>
          </a:bodyPr>
          <a:lstStyle/>
          <a:p>
            <a:r>
              <a:rPr lang="en-US" dirty="0">
                <a:effectLst>
                  <a:outerShdw blurRad="38100" dist="38100" dir="2700000" algn="tl">
                    <a:srgbClr val="000000">
                      <a:alpha val="43137"/>
                    </a:srgbClr>
                  </a:outerShdw>
                </a:effectLst>
                <a:latin typeface="+mj-lt"/>
              </a:rPr>
              <a:t>How Does the Program Work?</a:t>
            </a:r>
          </a:p>
        </p:txBody>
      </p:sp>
      <p:sp>
        <p:nvSpPr>
          <p:cNvPr id="10" name="Content Placeholder 2"/>
          <p:cNvSpPr>
            <a:spLocks noGrp="1"/>
          </p:cNvSpPr>
          <p:nvPr>
            <p:ph idx="1"/>
          </p:nvPr>
        </p:nvSpPr>
        <p:spPr>
          <a:xfrm>
            <a:off x="152400" y="1414286"/>
            <a:ext cx="8839200" cy="3995913"/>
          </a:xfrm>
        </p:spPr>
        <p:txBody>
          <a:bodyPr>
            <a:noAutofit/>
          </a:bodyPr>
          <a:lstStyle/>
          <a:p>
            <a:pPr marL="518176" lvl="1" indent="-518176" fontAlgn="base">
              <a:spcAft>
                <a:spcPts val="1360"/>
              </a:spcAft>
              <a:buFont typeface="+mj-lt"/>
              <a:buAutoNum type="arabicPeriod"/>
            </a:pPr>
            <a:r>
              <a:rPr lang="en-US" sz="2266" dirty="0">
                <a:solidFill>
                  <a:schemeClr val="tx1"/>
                </a:solidFill>
                <a:latin typeface="+mj-lt"/>
              </a:rPr>
              <a:t>The Buy-Back Program </a:t>
            </a:r>
            <a:r>
              <a:rPr lang="en-US" sz="2266" b="1" dirty="0">
                <a:solidFill>
                  <a:schemeClr val="tx1"/>
                </a:solidFill>
                <a:latin typeface="+mj-lt"/>
              </a:rPr>
              <a:t>makes offers to purchase fractional interests</a:t>
            </a:r>
            <a:r>
              <a:rPr lang="en-US" sz="2266" dirty="0">
                <a:solidFill>
                  <a:schemeClr val="tx1"/>
                </a:solidFill>
                <a:latin typeface="+mj-lt"/>
              </a:rPr>
              <a:t> in trust or restricted  lands (tracts with more than one owner).</a:t>
            </a:r>
            <a:endParaRPr lang="en-US" sz="2266" b="1" dirty="0">
              <a:solidFill>
                <a:schemeClr val="tx1"/>
              </a:solidFill>
              <a:latin typeface="+mj-lt"/>
            </a:endParaRPr>
          </a:p>
          <a:p>
            <a:pPr marL="518176" lvl="1" indent="-518176" fontAlgn="base">
              <a:spcAft>
                <a:spcPts val="1360"/>
              </a:spcAft>
              <a:buFont typeface="+mj-lt"/>
              <a:buAutoNum type="arabicPeriod"/>
            </a:pPr>
            <a:r>
              <a:rPr lang="en-US" sz="2266" dirty="0">
                <a:solidFill>
                  <a:schemeClr val="tx1"/>
                </a:solidFill>
                <a:latin typeface="+mj-lt"/>
              </a:rPr>
              <a:t>Landowners can </a:t>
            </a:r>
            <a:r>
              <a:rPr lang="en-US" sz="2266" b="1" dirty="0">
                <a:solidFill>
                  <a:schemeClr val="tx1"/>
                </a:solidFill>
                <a:latin typeface="+mj-lt"/>
              </a:rPr>
              <a:t>choose to sell some, all, or none of their fractional land interests</a:t>
            </a:r>
            <a:r>
              <a:rPr lang="en-US" sz="2266" dirty="0">
                <a:solidFill>
                  <a:schemeClr val="tx1"/>
                </a:solidFill>
                <a:latin typeface="+mj-lt"/>
              </a:rPr>
              <a:t>.  Participation in the Program is strictly voluntary.</a:t>
            </a:r>
          </a:p>
          <a:p>
            <a:pPr marL="518176" lvl="1" indent="-518176" fontAlgn="base">
              <a:spcAft>
                <a:spcPts val="1360"/>
              </a:spcAft>
              <a:buFont typeface="+mj-lt"/>
              <a:buAutoNum type="arabicPeriod"/>
            </a:pPr>
            <a:r>
              <a:rPr lang="en-US" sz="2266" dirty="0">
                <a:solidFill>
                  <a:schemeClr val="tx1"/>
                </a:solidFill>
                <a:latin typeface="+mj-lt"/>
              </a:rPr>
              <a:t>Landowners will receive payments in their </a:t>
            </a:r>
            <a:r>
              <a:rPr lang="en-US" sz="2266" b="1" dirty="0">
                <a:solidFill>
                  <a:schemeClr val="tx1"/>
                </a:solidFill>
                <a:latin typeface="+mj-lt"/>
              </a:rPr>
              <a:t>Individual Indian Money (IIM) accounts</a:t>
            </a:r>
            <a:r>
              <a:rPr lang="en-US" sz="2266" dirty="0">
                <a:solidFill>
                  <a:schemeClr val="tx1"/>
                </a:solidFill>
                <a:latin typeface="+mj-lt"/>
              </a:rPr>
              <a:t> for interests that they choose to sell.</a:t>
            </a:r>
          </a:p>
          <a:p>
            <a:pPr marL="518176" lvl="1" indent="-518176" fontAlgn="base">
              <a:spcAft>
                <a:spcPts val="1360"/>
              </a:spcAft>
              <a:buFont typeface="+mj-lt"/>
              <a:buAutoNum type="arabicPeriod"/>
            </a:pPr>
            <a:r>
              <a:rPr lang="en-US" sz="2266" dirty="0">
                <a:solidFill>
                  <a:schemeClr val="tx1"/>
                </a:solidFill>
                <a:latin typeface="+mj-lt"/>
              </a:rPr>
              <a:t>Purchased interests will be immediately </a:t>
            </a:r>
            <a:r>
              <a:rPr lang="en-US" sz="2266" b="1" dirty="0">
                <a:solidFill>
                  <a:schemeClr val="tx1"/>
                </a:solidFill>
                <a:latin typeface="+mj-lt"/>
              </a:rPr>
              <a:t>held in trust for the tribe </a:t>
            </a:r>
            <a:r>
              <a:rPr lang="en-US" sz="2266" dirty="0">
                <a:solidFill>
                  <a:schemeClr val="tx1"/>
                </a:solidFill>
                <a:latin typeface="+mj-lt"/>
              </a:rPr>
              <a:t>with jurisdiction over the land.</a:t>
            </a:r>
          </a:p>
        </p:txBody>
      </p:sp>
    </p:spTree>
    <p:extLst>
      <p:ext uri="{BB962C8B-B14F-4D97-AF65-F5344CB8AC3E}">
        <p14:creationId xmlns:p14="http://schemas.microsoft.com/office/powerpoint/2010/main" val="281118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322" y="4343400"/>
            <a:ext cx="1718759" cy="1430867"/>
          </a:xfrm>
          <a:prstGeom prst="rect">
            <a:avLst/>
          </a:prstGeom>
        </p:spPr>
      </p:pic>
      <p:sp>
        <p:nvSpPr>
          <p:cNvPr id="4098" name="Title 1"/>
          <p:cNvSpPr>
            <a:spLocks noGrp="1"/>
          </p:cNvSpPr>
          <p:nvPr>
            <p:ph type="title"/>
          </p:nvPr>
        </p:nvSpPr>
        <p:spPr>
          <a:xfrm>
            <a:off x="325967" y="685800"/>
            <a:ext cx="7772400" cy="719667"/>
          </a:xfrm>
        </p:spPr>
        <p:txBody>
          <a:bodyPr/>
          <a:lstStyle/>
          <a:p>
            <a:pPr eaLnBrk="1" hangingPunct="1"/>
            <a:r>
              <a:rPr lang="en-US" altLang="en-US" dirty="0">
                <a:effectLst>
                  <a:outerShdw blurRad="38100" dist="38100" dir="2700000" algn="tl">
                    <a:srgbClr val="000000">
                      <a:alpha val="43137"/>
                    </a:srgbClr>
                  </a:outerShdw>
                </a:effectLst>
                <a:latin typeface="+mj-lt"/>
                <a:cs typeface="Arial" charset="0"/>
              </a:rPr>
              <a:t>Program Priorities?</a:t>
            </a:r>
          </a:p>
        </p:txBody>
      </p:sp>
      <p:sp>
        <p:nvSpPr>
          <p:cNvPr id="4" name="Slide Number Placeholder 3"/>
          <p:cNvSpPr>
            <a:spLocks noGrp="1"/>
          </p:cNvSpPr>
          <p:nvPr>
            <p:ph type="sldNum" sz="quarter" idx="4294967295"/>
          </p:nvPr>
        </p:nvSpPr>
        <p:spPr>
          <a:xfrm>
            <a:off x="8098367" y="6235703"/>
            <a:ext cx="359833" cy="302859"/>
          </a:xfrm>
          <a:prstGeom prst="rect">
            <a:avLst/>
          </a:prstGeom>
        </p:spPr>
        <p:txBody>
          <a:bodyPr/>
          <a:lstStyle/>
          <a:p>
            <a:pPr>
              <a:defRPr/>
            </a:pPr>
            <a:fld id="{1557326E-3EAC-42AA-8FC1-83AD99777100}" type="slidenum">
              <a:rPr lang="en-GB"/>
              <a:pPr>
                <a:defRPr/>
              </a:pPr>
              <a:t>6</a:t>
            </a:fld>
            <a:endParaRPr lang="en-GB" dirty="0"/>
          </a:p>
        </p:txBody>
      </p:sp>
      <p:sp>
        <p:nvSpPr>
          <p:cNvPr id="8" name="Content Placeholder 4"/>
          <p:cNvSpPr txBox="1">
            <a:spLocks/>
          </p:cNvSpPr>
          <p:nvPr/>
        </p:nvSpPr>
        <p:spPr>
          <a:xfrm>
            <a:off x="685801" y="1270001"/>
            <a:ext cx="7162799" cy="4793280"/>
          </a:xfrm>
          <a:prstGeom prst="rect">
            <a:avLst/>
          </a:prstGeom>
        </p:spPr>
        <p:txBody>
          <a:bodyPr vert="horz" lIns="86360" tIns="43180" rIns="86360" bIns="43180" rtlCol="0">
            <a:normAutofit/>
          </a:bodyPr>
          <a:lstStyle>
            <a:lvl1pPr marL="342900" indent="-225425" algn="l" defTabSz="914400" rtl="0" eaLnBrk="1" latinLnBrk="0" hangingPunct="1">
              <a:spcBef>
                <a:spcPct val="20000"/>
              </a:spcBef>
              <a:buFont typeface="Arial" pitchFamily="34" charset="0"/>
              <a:buChar char="•"/>
              <a:defRPr sz="2400" kern="1200">
                <a:solidFill>
                  <a:schemeClr val="tx1">
                    <a:lumMod val="75000"/>
                    <a:lumOff val="25000"/>
                  </a:schemeClr>
                </a:solidFill>
                <a:latin typeface="Garamond" pitchFamily="18" charset="0"/>
                <a:ea typeface="+mn-ea"/>
                <a:cs typeface="Arial" pitchFamily="34" charset="0"/>
              </a:defRPr>
            </a:lvl1pPr>
            <a:lvl2pPr marL="687388" indent="-230188" algn="l" defTabSz="914400" rtl="0" eaLnBrk="1" latinLnBrk="0" hangingPunct="1">
              <a:spcBef>
                <a:spcPct val="20000"/>
              </a:spcBef>
              <a:buFont typeface="Arial" pitchFamily="34" charset="0"/>
              <a:buNone/>
              <a:defRPr sz="1800" kern="1200">
                <a:solidFill>
                  <a:srgbClr val="095B26"/>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95B26"/>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6845" indent="-326845">
              <a:spcAft>
                <a:spcPts val="2267"/>
              </a:spcAft>
              <a:buFont typeface="+mj-lt"/>
              <a:buAutoNum type="arabicPeriod"/>
            </a:pPr>
            <a:r>
              <a:rPr lang="en-US" sz="2267" b="1" dirty="0">
                <a:solidFill>
                  <a:schemeClr val="tx1"/>
                </a:solidFill>
                <a:effectLst>
                  <a:outerShdw blurRad="38100" dist="38100" dir="2700000" algn="tl">
                    <a:srgbClr val="000000">
                      <a:alpha val="43137"/>
                    </a:srgbClr>
                  </a:outerShdw>
                </a:effectLst>
                <a:latin typeface="+mn-lt"/>
              </a:rPr>
              <a:t>Landowners:  </a:t>
            </a:r>
            <a:r>
              <a:rPr lang="en-US" sz="2267" dirty="0">
                <a:solidFill>
                  <a:schemeClr val="tx1"/>
                </a:solidFill>
                <a:latin typeface="+mn-lt"/>
              </a:rPr>
              <a:t>Foster informed landowners; responsible decision making; and Program participation.</a:t>
            </a:r>
          </a:p>
          <a:p>
            <a:pPr marL="326845" indent="-326845">
              <a:spcAft>
                <a:spcPts val="2267"/>
              </a:spcAft>
              <a:buFont typeface="+mj-lt"/>
              <a:buAutoNum type="arabicPeriod"/>
            </a:pPr>
            <a:r>
              <a:rPr lang="en-US" sz="2267" b="1" dirty="0">
                <a:solidFill>
                  <a:schemeClr val="tx1"/>
                </a:solidFill>
                <a:effectLst>
                  <a:outerShdw blurRad="38100" dist="38100" dir="2700000" algn="tl">
                    <a:srgbClr val="000000">
                      <a:alpha val="43137"/>
                    </a:srgbClr>
                  </a:outerShdw>
                </a:effectLst>
                <a:latin typeface="+mn-lt"/>
              </a:rPr>
              <a:t>Tribes</a:t>
            </a:r>
            <a:r>
              <a:rPr lang="en-US" sz="2267" dirty="0">
                <a:solidFill>
                  <a:schemeClr val="tx1"/>
                </a:solidFill>
                <a:effectLst>
                  <a:outerShdw blurRad="38100" dist="38100" dir="2700000" algn="tl">
                    <a:srgbClr val="000000">
                      <a:alpha val="43137"/>
                    </a:srgbClr>
                  </a:outerShdw>
                </a:effectLst>
                <a:latin typeface="+mn-lt"/>
              </a:rPr>
              <a:t>:  </a:t>
            </a:r>
            <a:r>
              <a:rPr lang="en-US" sz="2267" dirty="0">
                <a:solidFill>
                  <a:schemeClr val="tx1"/>
                </a:solidFill>
                <a:latin typeface="+mn-lt"/>
              </a:rPr>
              <a:t>Strengthen partnerships and respect and uphold tribal sovereignty.  Tailor efforts to each location based on tribal involvement and priorities.</a:t>
            </a:r>
          </a:p>
          <a:p>
            <a:pPr marL="326845" indent="-326845">
              <a:spcAft>
                <a:spcPts val="2267"/>
              </a:spcAft>
              <a:buFont typeface="+mj-lt"/>
              <a:buAutoNum type="arabicPeriod"/>
            </a:pPr>
            <a:r>
              <a:rPr lang="en-US" sz="2267" b="1" dirty="0">
                <a:solidFill>
                  <a:schemeClr val="tx1"/>
                </a:solidFill>
                <a:effectLst>
                  <a:outerShdw blurRad="38100" dist="38100" dir="2700000" algn="tl">
                    <a:srgbClr val="000000">
                      <a:alpha val="43137"/>
                    </a:srgbClr>
                  </a:outerShdw>
                </a:effectLst>
                <a:latin typeface="+mn-lt"/>
              </a:rPr>
              <a:t>Timely use of the Fund</a:t>
            </a:r>
            <a:r>
              <a:rPr lang="en-US" sz="2267" dirty="0">
                <a:solidFill>
                  <a:schemeClr val="tx1"/>
                </a:solidFill>
                <a:effectLst>
                  <a:outerShdw blurRad="38100" dist="38100" dir="2700000" algn="tl">
                    <a:srgbClr val="000000">
                      <a:alpha val="43137"/>
                    </a:srgbClr>
                  </a:outerShdw>
                </a:effectLst>
                <a:latin typeface="+mn-lt"/>
              </a:rPr>
              <a:t>:  </a:t>
            </a:r>
            <a:r>
              <a:rPr lang="en-US" sz="2267" dirty="0">
                <a:solidFill>
                  <a:schemeClr val="tx1"/>
                </a:solidFill>
                <a:latin typeface="+mn-lt"/>
              </a:rPr>
              <a:t>Expend the Trust Land Consolidation Fund by purchasing land from interested landowners to reduce fractionation and expand tribal ownership.  Remain flexible and open to constant learning and improvement.</a:t>
            </a:r>
          </a:p>
          <a:p>
            <a:pPr marL="110948" indent="0">
              <a:buNone/>
            </a:pPr>
            <a:endParaRPr lang="en-US" sz="2267" dirty="0">
              <a:solidFill>
                <a:schemeClr val="tx1"/>
              </a:solidFill>
              <a:latin typeface="+mn-lt"/>
            </a:endParaRPr>
          </a:p>
          <a:p>
            <a:pPr marL="542744" indent="-431796">
              <a:buFont typeface="+mj-lt"/>
              <a:buAutoNum type="arabicPeriod"/>
            </a:pPr>
            <a:endParaRPr lang="en-US" sz="2267" dirty="0">
              <a:solidFill>
                <a:schemeClr val="tx1"/>
              </a:solidFill>
            </a:endParaRPr>
          </a:p>
        </p:txBody>
      </p:sp>
    </p:spTree>
    <p:extLst>
      <p:ext uri="{BB962C8B-B14F-4D97-AF65-F5344CB8AC3E}">
        <p14:creationId xmlns:p14="http://schemas.microsoft.com/office/powerpoint/2010/main" val="134385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622301"/>
            <a:ext cx="7772400" cy="719667"/>
          </a:xfrm>
        </p:spPr>
        <p:txBody>
          <a:bodyPr/>
          <a:lstStyle/>
          <a:p>
            <a:pPr eaLnBrk="1" hangingPunct="1"/>
            <a:r>
              <a:rPr lang="en-US" altLang="en-US" dirty="0">
                <a:effectLst>
                  <a:outerShdw blurRad="38100" dist="38100" dir="2700000" algn="tl">
                    <a:srgbClr val="000000">
                      <a:alpha val="43137"/>
                    </a:srgbClr>
                  </a:outerShdw>
                </a:effectLst>
                <a:latin typeface="+mj-lt"/>
                <a:cs typeface="Arial" charset="0"/>
              </a:rPr>
              <a:t>Major phases of the Program</a:t>
            </a:r>
          </a:p>
        </p:txBody>
      </p:sp>
      <p:sp>
        <p:nvSpPr>
          <p:cNvPr id="15363" name="Content Placeholder 2"/>
          <p:cNvSpPr>
            <a:spLocks noGrp="1"/>
          </p:cNvSpPr>
          <p:nvPr>
            <p:ph idx="1"/>
          </p:nvPr>
        </p:nvSpPr>
        <p:spPr>
          <a:xfrm>
            <a:off x="397934" y="1341968"/>
            <a:ext cx="7700433" cy="4793280"/>
          </a:xfrm>
        </p:spPr>
        <p:txBody>
          <a:bodyPr>
            <a:normAutofit/>
          </a:bodyPr>
          <a:lstStyle/>
          <a:p>
            <a:pPr marL="323847" lvl="2" indent="-323847">
              <a:spcAft>
                <a:spcPts val="2267"/>
              </a:spcAft>
              <a:buFont typeface="Calibri" pitchFamily="34" charset="0"/>
              <a:buAutoNum type="arabicPeriod"/>
            </a:pPr>
            <a:r>
              <a:rPr lang="en-US" altLang="en-US" sz="2267" b="1" dirty="0">
                <a:solidFill>
                  <a:schemeClr val="tx1"/>
                </a:solidFill>
                <a:effectLst>
                  <a:outerShdw blurRad="38100" dist="38100" dir="2700000" algn="tl">
                    <a:srgbClr val="000000">
                      <a:alpha val="43137"/>
                    </a:srgbClr>
                  </a:outerShdw>
                </a:effectLst>
                <a:latin typeface="+mn-lt"/>
                <a:cs typeface="Arial" charset="0"/>
              </a:rPr>
              <a:t>Outreach:  </a:t>
            </a:r>
            <a:r>
              <a:rPr lang="en-US" altLang="en-US" sz="2267" dirty="0">
                <a:solidFill>
                  <a:schemeClr val="tx1"/>
                </a:solidFill>
                <a:latin typeface="+mn-lt"/>
                <a:cs typeface="Arial" charset="0"/>
              </a:rPr>
              <a:t>Inform landowners about the Buy-Back Program, answer questions, and assist tribes with identifying their priority tracts for acquisition.</a:t>
            </a:r>
          </a:p>
          <a:p>
            <a:pPr marL="323847" lvl="2" indent="-323847">
              <a:spcAft>
                <a:spcPts val="2267"/>
              </a:spcAft>
              <a:buFont typeface="Calibri" pitchFamily="34" charset="0"/>
              <a:buAutoNum type="arabicPeriod"/>
            </a:pPr>
            <a:r>
              <a:rPr lang="en-US" altLang="en-US" sz="2267" b="1" dirty="0">
                <a:solidFill>
                  <a:schemeClr val="tx1"/>
                </a:solidFill>
                <a:effectLst>
                  <a:outerShdw blurRad="38100" dist="38100" dir="2700000" algn="tl">
                    <a:srgbClr val="000000">
                      <a:alpha val="43137"/>
                    </a:srgbClr>
                  </a:outerShdw>
                </a:effectLst>
                <a:latin typeface="+mn-lt"/>
                <a:cs typeface="Arial" charset="0"/>
              </a:rPr>
              <a:t>Land research:  </a:t>
            </a:r>
            <a:r>
              <a:rPr lang="en-US" altLang="en-US" sz="2267" dirty="0">
                <a:solidFill>
                  <a:schemeClr val="tx1"/>
                </a:solidFill>
                <a:latin typeface="+mn-lt"/>
                <a:cs typeface="Arial" charset="0"/>
              </a:rPr>
              <a:t>Collect information necessary to establish fair market value for fractionated tracts that might be acquired.</a:t>
            </a:r>
          </a:p>
          <a:p>
            <a:pPr marL="323847" lvl="2" indent="-323847">
              <a:spcAft>
                <a:spcPts val="2267"/>
              </a:spcAft>
              <a:buFont typeface="Calibri" pitchFamily="34" charset="0"/>
              <a:buAutoNum type="arabicPeriod"/>
            </a:pPr>
            <a:r>
              <a:rPr lang="en-US" altLang="en-US" sz="2267" b="1" dirty="0">
                <a:solidFill>
                  <a:schemeClr val="tx1"/>
                </a:solidFill>
                <a:effectLst>
                  <a:outerShdw blurRad="38100" dist="38100" dir="2700000" algn="tl">
                    <a:srgbClr val="000000">
                      <a:alpha val="43137"/>
                    </a:srgbClr>
                  </a:outerShdw>
                </a:effectLst>
                <a:latin typeface="+mn-lt"/>
                <a:cs typeface="Arial" charset="0"/>
              </a:rPr>
              <a:t>Land valuation:  </a:t>
            </a:r>
            <a:r>
              <a:rPr lang="en-US" altLang="en-US" sz="2267" dirty="0">
                <a:solidFill>
                  <a:schemeClr val="tx1"/>
                </a:solidFill>
                <a:latin typeface="+mn-lt"/>
                <a:cs typeface="Arial" charset="0"/>
              </a:rPr>
              <a:t>Determine the fair market value of tracks where DOI will offer to buy fractional land interests.</a:t>
            </a:r>
          </a:p>
          <a:p>
            <a:pPr marL="323847" lvl="2" indent="-323847">
              <a:spcAft>
                <a:spcPts val="2267"/>
              </a:spcAft>
              <a:buFont typeface="Calibri" pitchFamily="34" charset="0"/>
              <a:buAutoNum type="arabicPeriod"/>
            </a:pPr>
            <a:r>
              <a:rPr lang="en-US" altLang="en-US" sz="2267" b="1" dirty="0">
                <a:solidFill>
                  <a:schemeClr val="tx1"/>
                </a:solidFill>
                <a:effectLst>
                  <a:outerShdw blurRad="38100" dist="38100" dir="2700000" algn="tl">
                    <a:srgbClr val="000000">
                      <a:alpha val="43137"/>
                    </a:srgbClr>
                  </a:outerShdw>
                </a:effectLst>
                <a:latin typeface="+mn-lt"/>
                <a:cs typeface="Arial" charset="0"/>
              </a:rPr>
              <a:t>Land acquisition:  </a:t>
            </a:r>
            <a:r>
              <a:rPr lang="en-US" altLang="en-US" sz="2267" dirty="0">
                <a:solidFill>
                  <a:schemeClr val="tx1"/>
                </a:solidFill>
                <a:latin typeface="+mn-lt"/>
                <a:cs typeface="Arial" charset="0"/>
              </a:rPr>
              <a:t>Purchase interests in fractionated tracts that individuals would like to voluntarily sell.</a:t>
            </a:r>
          </a:p>
          <a:p>
            <a:pPr eaLnBrk="1" hangingPunct="1"/>
            <a:endParaRPr lang="en-US" altLang="en-US" sz="1888" dirty="0">
              <a:solidFill>
                <a:srgbClr val="095B26"/>
              </a:solidFill>
              <a:cs typeface="Arial" charset="0"/>
            </a:endParaRPr>
          </a:p>
        </p:txBody>
      </p:sp>
      <p:sp>
        <p:nvSpPr>
          <p:cNvPr id="4" name="Slide Number Placeholder 3"/>
          <p:cNvSpPr>
            <a:spLocks noGrp="1"/>
          </p:cNvSpPr>
          <p:nvPr>
            <p:ph type="sldNum" sz="quarter" idx="4294967295"/>
          </p:nvPr>
        </p:nvSpPr>
        <p:spPr>
          <a:xfrm>
            <a:off x="8098367" y="6235703"/>
            <a:ext cx="359833" cy="302859"/>
          </a:xfrm>
          <a:prstGeom prst="rect">
            <a:avLst/>
          </a:prstGeom>
        </p:spPr>
        <p:txBody>
          <a:bodyPr/>
          <a:lstStyle/>
          <a:p>
            <a:pPr>
              <a:defRPr/>
            </a:pPr>
            <a:fld id="{3B8A3694-CB6F-444F-9844-449B9AC3B59E}" type="slidenum">
              <a:rPr lang="en-GB"/>
              <a:pPr>
                <a:defRPr/>
              </a:pPr>
              <a:t>7</a:t>
            </a:fld>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299" y="4343400"/>
            <a:ext cx="1348135" cy="962557"/>
          </a:xfrm>
          <a:prstGeom prst="rect">
            <a:avLst/>
          </a:prstGeom>
        </p:spPr>
      </p:pic>
    </p:spTree>
    <p:extLst>
      <p:ext uri="{BB962C8B-B14F-4D97-AF65-F5344CB8AC3E}">
        <p14:creationId xmlns:p14="http://schemas.microsoft.com/office/powerpoint/2010/main" val="101689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772400" cy="791633"/>
          </a:xfrm>
        </p:spPr>
        <p:txBody>
          <a:bodyPr/>
          <a:lstStyle/>
          <a:p>
            <a:r>
              <a:rPr lang="en-US" dirty="0">
                <a:effectLst>
                  <a:outerShdw blurRad="38100" dist="38100" dir="2700000" algn="tl">
                    <a:srgbClr val="000000">
                      <a:alpha val="43137"/>
                    </a:srgbClr>
                  </a:outerShdw>
                </a:effectLst>
                <a:latin typeface="+mj-lt"/>
              </a:rPr>
              <a:t>Who is Responsible for Land Valuation?</a:t>
            </a:r>
            <a:r>
              <a:rPr lang="en-US" dirty="0"/>
              <a:t>		</a:t>
            </a:r>
            <a:endParaRPr lang="en-US" sz="1133" dirty="0"/>
          </a:p>
        </p:txBody>
      </p:sp>
      <p:sp>
        <p:nvSpPr>
          <p:cNvPr id="3" name="Content Placeholder 2"/>
          <p:cNvSpPr>
            <a:spLocks noGrp="1"/>
          </p:cNvSpPr>
          <p:nvPr>
            <p:ph idx="1"/>
          </p:nvPr>
        </p:nvSpPr>
        <p:spPr>
          <a:xfrm>
            <a:off x="486770" y="1219201"/>
            <a:ext cx="7467600" cy="4038599"/>
          </a:xfrm>
        </p:spPr>
        <p:txBody>
          <a:bodyPr>
            <a:normAutofit lnSpcReduction="10000"/>
          </a:bodyPr>
          <a:lstStyle/>
          <a:p>
            <a:pPr indent="-323847">
              <a:spcAft>
                <a:spcPts val="1133"/>
              </a:spcAft>
            </a:pPr>
            <a:r>
              <a:rPr lang="en-US" sz="1800" dirty="0">
                <a:solidFill>
                  <a:schemeClr val="tx1"/>
                </a:solidFill>
                <a:latin typeface="+mn-lt"/>
              </a:rPr>
              <a:t>The Office of the Special Trustee for American Indians (OST), Office of Appraisal Services (OAS) is responsible for appraising tracts of land and incorporating any contributory value from timber and mineral estates.</a:t>
            </a:r>
          </a:p>
          <a:p>
            <a:pPr indent="-323847">
              <a:spcAft>
                <a:spcPts val="1133"/>
              </a:spcAft>
            </a:pPr>
            <a:r>
              <a:rPr lang="en-US" sz="1800" dirty="0">
                <a:solidFill>
                  <a:schemeClr val="tx1"/>
                </a:solidFill>
                <a:latin typeface="+mn-lt"/>
              </a:rPr>
              <a:t>The Division of Minerals Evaluations (DME) is responsible for the valuation of mineral interests.</a:t>
            </a:r>
          </a:p>
          <a:p>
            <a:pPr indent="-323847">
              <a:spcAft>
                <a:spcPts val="1133"/>
              </a:spcAft>
            </a:pPr>
            <a:r>
              <a:rPr lang="en-US" sz="1800" dirty="0">
                <a:solidFill>
                  <a:schemeClr val="tx1"/>
                </a:solidFill>
                <a:latin typeface="+mn-lt"/>
              </a:rPr>
              <a:t>BIA and  “638” compacting/contracting tribes are responsible for providing timber values.</a:t>
            </a:r>
          </a:p>
          <a:p>
            <a:pPr indent="-323847">
              <a:spcAft>
                <a:spcPts val="1133"/>
              </a:spcAft>
            </a:pPr>
            <a:r>
              <a:rPr lang="en-US" sz="1800" dirty="0">
                <a:solidFill>
                  <a:schemeClr val="tx1"/>
                </a:solidFill>
                <a:latin typeface="+mn-lt"/>
              </a:rPr>
              <a:t>All appraisal methods used by DOI conform to the Uniform Standards of Professional Appraisal Practice (USPAP).</a:t>
            </a:r>
          </a:p>
          <a:p>
            <a:pPr indent="-323847">
              <a:spcAft>
                <a:spcPts val="1133"/>
              </a:spcAft>
            </a:pPr>
            <a:r>
              <a:rPr lang="en-US" sz="1800" dirty="0">
                <a:solidFill>
                  <a:schemeClr val="tx1"/>
                </a:solidFill>
                <a:latin typeface="+mn-lt"/>
              </a:rPr>
              <a:t>To ensure a credible and robust valuation process, DOI worked with the non-profit The Appraisal Foundation (TAF) to obtain an independent review of DOI’s methods.</a:t>
            </a:r>
            <a:endParaRPr lang="en-US" sz="1800" dirty="0"/>
          </a:p>
          <a:p>
            <a:endParaRPr lang="en-US" sz="1800" dirty="0"/>
          </a:p>
        </p:txBody>
      </p:sp>
      <p:sp>
        <p:nvSpPr>
          <p:cNvPr id="4" name="Slide Number Placeholder 3"/>
          <p:cNvSpPr>
            <a:spLocks noGrp="1"/>
          </p:cNvSpPr>
          <p:nvPr>
            <p:ph type="sldNum" sz="quarter" idx="12"/>
          </p:nvPr>
        </p:nvSpPr>
        <p:spPr/>
        <p:txBody>
          <a:bodyPr/>
          <a:lstStyle/>
          <a:p>
            <a:fld id="{D9A76D90-2454-4658-BC93-0350D266CC7D}" type="slidenum">
              <a:rPr lang="en-GB" smtClean="0"/>
              <a:pPr/>
              <a:t>8</a:t>
            </a:fld>
            <a:endParaRPr lang="en-GB" dirty="0"/>
          </a:p>
        </p:txBody>
      </p:sp>
      <p:sp>
        <p:nvSpPr>
          <p:cNvPr id="5" name="TextBox 4"/>
          <p:cNvSpPr txBox="1"/>
          <p:nvPr/>
        </p:nvSpPr>
        <p:spPr>
          <a:xfrm>
            <a:off x="461749" y="5271448"/>
            <a:ext cx="7526740" cy="584775"/>
          </a:xfrm>
          <a:prstGeom prst="rect">
            <a:avLst/>
          </a:prstGeom>
          <a:noFill/>
          <a:ln w="3175">
            <a:solidFill>
              <a:schemeClr val="tx1"/>
            </a:solidFill>
          </a:ln>
        </p:spPr>
        <p:txBody>
          <a:bodyPr wrap="square" rtlCol="0">
            <a:spAutoFit/>
          </a:bodyPr>
          <a:lstStyle/>
          <a:p>
            <a:pPr algn="ctr"/>
            <a:r>
              <a:rPr lang="en-US" sz="1600" dirty="0"/>
              <a:t>Appraisals may be requested through the Trust Beneficiary Call Center 888-678-6836 Hand-outs: Appraisal Fact Sheet &amp; Mineral Evaluation</a:t>
            </a:r>
          </a:p>
        </p:txBody>
      </p:sp>
    </p:spTree>
    <p:extLst>
      <p:ext uri="{BB962C8B-B14F-4D97-AF65-F5344CB8AC3E}">
        <p14:creationId xmlns:p14="http://schemas.microsoft.com/office/powerpoint/2010/main" val="402952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533400"/>
            <a:ext cx="8229600" cy="914400"/>
          </a:xfrm>
        </p:spPr>
        <p:txBody>
          <a:bodyPr/>
          <a:lstStyle/>
          <a:p>
            <a:pPr eaLnBrk="1" hangingPunct="1"/>
            <a:r>
              <a:rPr lang="en-US" altLang="en-US" u="sng" dirty="0">
                <a:solidFill>
                  <a:srgbClr val="FF0000"/>
                </a:solidFill>
                <a:effectLst>
                  <a:outerShdw blurRad="38100" dist="38100" dir="2700000" algn="tl">
                    <a:srgbClr val="000000">
                      <a:alpha val="43137"/>
                    </a:srgbClr>
                  </a:outerShdw>
                </a:effectLst>
                <a:cs typeface="Arial" charset="0"/>
              </a:rPr>
              <a:t>Key Points to Remember</a:t>
            </a:r>
          </a:p>
        </p:txBody>
      </p:sp>
      <p:sp>
        <p:nvSpPr>
          <p:cNvPr id="7" name="Slide Number Placeholder 3"/>
          <p:cNvSpPr>
            <a:spLocks noGrp="1"/>
          </p:cNvSpPr>
          <p:nvPr>
            <p:ph type="sldNum" sz="quarter" idx="4294967295"/>
          </p:nvPr>
        </p:nvSpPr>
        <p:spPr>
          <a:xfrm>
            <a:off x="8305800" y="6400800"/>
            <a:ext cx="381000" cy="320675"/>
          </a:xfrm>
          <a:prstGeom prst="rect">
            <a:avLst/>
          </a:prstGeom>
        </p:spPr>
        <p:txBody>
          <a:bodyPr/>
          <a:lstStyle/>
          <a:p>
            <a:pPr>
              <a:defRPr/>
            </a:pPr>
            <a:fld id="{3B8A3694-CB6F-444F-9844-449B9AC3B59E}" type="slidenum">
              <a:rPr lang="en-GB"/>
              <a:pPr>
                <a:defRPr/>
              </a:pPr>
              <a:t>9</a:t>
            </a:fld>
            <a:endParaRPr lang="en-GB" dirty="0"/>
          </a:p>
        </p:txBody>
      </p:sp>
      <p:sp>
        <p:nvSpPr>
          <p:cNvPr id="5" name="Rectangle 4"/>
          <p:cNvSpPr/>
          <p:nvPr/>
        </p:nvSpPr>
        <p:spPr>
          <a:xfrm>
            <a:off x="609600" y="1295400"/>
            <a:ext cx="7848600" cy="4431983"/>
          </a:xfrm>
          <a:prstGeom prst="rect">
            <a:avLst/>
          </a:prstGeom>
        </p:spPr>
        <p:txBody>
          <a:bodyPr wrap="square">
            <a:spAutoFit/>
          </a:bodyPr>
          <a:lstStyle/>
          <a:p>
            <a:pPr marL="342900" indent="-342900">
              <a:buFont typeface="Arial" panose="020B0604020202020204" pitchFamily="34" charset="0"/>
              <a:buChar char="•"/>
            </a:pPr>
            <a:r>
              <a:rPr lang="en-US" sz="2400" b="1" dirty="0">
                <a:latin typeface="Garamond" panose="02020404030301010803" pitchFamily="18" charset="0"/>
              </a:rPr>
              <a:t>The personal information on the Deed must be correct</a:t>
            </a:r>
          </a:p>
          <a:p>
            <a:endParaRPr lang="en-US" sz="8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The documents cannot be altered </a:t>
            </a:r>
          </a:p>
          <a:p>
            <a:endParaRPr lang="en-US" sz="8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The Deed must be signed and properly </a:t>
            </a:r>
            <a:r>
              <a:rPr lang="en-US" sz="2400" b="1" u="sng" dirty="0">
                <a:latin typeface="Garamond" panose="02020404030301010803" pitchFamily="18" charset="0"/>
              </a:rPr>
              <a:t>notarized</a:t>
            </a:r>
          </a:p>
          <a:p>
            <a:endParaRPr lang="en-US" sz="8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The landowner’s selections must be clear</a:t>
            </a:r>
          </a:p>
          <a:p>
            <a:endParaRPr lang="en-US" sz="8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The original signed and notarized Deed, and all pages of both parts of the Inventory must be returned by </a:t>
            </a:r>
          </a:p>
          <a:p>
            <a:endParaRPr lang="en-US" sz="800" b="1" dirty="0">
              <a:latin typeface="Garamond" panose="02020404030301010803" pitchFamily="18" charset="0"/>
            </a:endParaRPr>
          </a:p>
          <a:p>
            <a:pPr algn="ctr"/>
            <a:r>
              <a:rPr lang="en-US" sz="3200" b="1" dirty="0">
                <a:ln w="3175">
                  <a:solidFill>
                    <a:schemeClr val="tx1"/>
                  </a:solidFill>
                </a:ln>
                <a:solidFill>
                  <a:srgbClr val="FF0000"/>
                </a:solidFill>
                <a:latin typeface="Garamond" panose="02020404030301010803" pitchFamily="18" charset="0"/>
              </a:rPr>
              <a:t>June 24, 2016</a:t>
            </a:r>
          </a:p>
          <a:p>
            <a:pPr algn="ctr"/>
            <a:endParaRPr lang="en-US" sz="800" b="1" dirty="0">
              <a:solidFill>
                <a:srgbClr val="FF0000"/>
              </a:solidFill>
              <a:latin typeface="Garamond" panose="02020404030301010803" pitchFamily="18" charset="0"/>
            </a:endParaRPr>
          </a:p>
          <a:p>
            <a:pPr algn="ctr"/>
            <a:r>
              <a:rPr lang="en-US" b="1" dirty="0">
                <a:latin typeface="Garamond" panose="02020404030301010803" pitchFamily="18" charset="0"/>
              </a:rPr>
              <a:t>[</a:t>
            </a:r>
            <a:r>
              <a:rPr lang="en-US" sz="1600" b="1" cap="all" dirty="0">
                <a:solidFill>
                  <a:srgbClr val="C00000"/>
                </a:solidFill>
                <a:latin typeface="Garamond" panose="02020404030301010803" pitchFamily="18" charset="0"/>
              </a:rPr>
              <a:t>CALIFORNIA RESIDENTS </a:t>
            </a:r>
            <a:r>
              <a:rPr lang="en-US" sz="1600" b="1" dirty="0">
                <a:latin typeface="Garamond" panose="02020404030301010803" pitchFamily="18" charset="0"/>
              </a:rPr>
              <a:t>include C</a:t>
            </a:r>
            <a:r>
              <a:rPr lang="en-US" sz="1600" b="1" cap="small" dirty="0">
                <a:latin typeface="Garamond" panose="02020404030301010803" pitchFamily="18" charset="0"/>
              </a:rPr>
              <a:t>alifornia All-Purpose Acknowledgement</a:t>
            </a:r>
            <a:r>
              <a:rPr lang="en-US" b="1" dirty="0">
                <a:latin typeface="Garamond" panose="02020404030301010803" pitchFamily="18" charset="0"/>
              </a:rPr>
              <a:t>]</a:t>
            </a:r>
          </a:p>
          <a:p>
            <a:pPr algn="ctr"/>
            <a:endParaRPr lang="en-US" sz="800" b="1" dirty="0">
              <a:solidFill>
                <a:srgbClr val="FF0000"/>
              </a:solidFill>
              <a:latin typeface="Garamond" panose="02020404030301010803" pitchFamily="18" charset="0"/>
            </a:endParaRPr>
          </a:p>
          <a:p>
            <a:endParaRPr lang="en-US" sz="8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Once approved, the sale cannot be reversed</a:t>
            </a:r>
          </a:p>
        </p:txBody>
      </p:sp>
    </p:spTree>
    <p:extLst>
      <p:ext uri="{BB962C8B-B14F-4D97-AF65-F5344CB8AC3E}">
        <p14:creationId xmlns:p14="http://schemas.microsoft.com/office/powerpoint/2010/main" val="373616047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12123</TotalTime>
  <Words>1758</Words>
  <Application>Microsoft Office PowerPoint</Application>
  <PresentationFormat>On-screen Show (4:3)</PresentationFormat>
  <Paragraphs>260</Paragraphs>
  <Slides>34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Berlin Sans FB Demi</vt:lpstr>
      <vt:lpstr>Calibri</vt:lpstr>
      <vt:lpstr>Cambria</vt:lpstr>
      <vt:lpstr>Garamond</vt:lpstr>
      <vt:lpstr>Times New Roman</vt:lpstr>
      <vt:lpstr>Blank</vt:lpstr>
      <vt:lpstr>1_Blank</vt:lpstr>
      <vt:lpstr>PowerPoint Presentation</vt:lpstr>
      <vt:lpstr>PowerPoint Presentation</vt:lpstr>
      <vt:lpstr>PowerPoint Presentation</vt:lpstr>
      <vt:lpstr>Fractionation: A serious problem facing tribal communities</vt:lpstr>
      <vt:lpstr>How Does the Program Work?</vt:lpstr>
      <vt:lpstr>Program Priorities?</vt:lpstr>
      <vt:lpstr>Major phases of the Program</vt:lpstr>
      <vt:lpstr>Who is Responsible for Land Valuation?  </vt:lpstr>
      <vt:lpstr>Key Points to Remember</vt:lpstr>
      <vt:lpstr>Step 1: Review the Offer Package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Decide Which Interests to Select for Sale </vt:lpstr>
      <vt:lpstr>Step 3: Take the Deed to a Notary Public</vt:lpstr>
      <vt:lpstr>Step 3 (con’t): Take the Deed to a Notary Public</vt:lpstr>
      <vt:lpstr>Step 4: Mail the Documents</vt:lpstr>
      <vt:lpstr>Most Common Errors</vt:lpstr>
      <vt:lpstr>Example 1:</vt:lpstr>
      <vt:lpstr>Example 2:</vt:lpstr>
      <vt:lpstr>Example 3:</vt:lpstr>
      <vt:lpstr>Example 4:</vt:lpstr>
      <vt:lpstr>Example 5:</vt:lpstr>
      <vt:lpstr>Example 6:</vt:lpstr>
      <vt:lpstr>Example 7:</vt:lpstr>
      <vt:lpstr>Round Valley Indian Tribes - Land Buy-Back Program</vt:lpstr>
      <vt:lpstr>DOI - Office of Special Trustee</vt:lpstr>
      <vt:lpstr>Round Valley Indian Reservation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RVIT LBBP</cp:lastModifiedBy>
  <cp:revision>450</cp:revision>
  <cp:lastPrinted>2015-11-12T16:24:18Z</cp:lastPrinted>
  <dcterms:created xsi:type="dcterms:W3CDTF">2013-01-10T20:19:28Z</dcterms:created>
  <dcterms:modified xsi:type="dcterms:W3CDTF">2016-05-03T18:31:31Z</dcterms:modified>
</cp:coreProperties>
</file>