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66" r:id="rId11"/>
    <p:sldId id="272" r:id="rId12"/>
    <p:sldId id="269" r:id="rId13"/>
    <p:sldId id="268" r:id="rId14"/>
    <p:sldId id="271" r:id="rId15"/>
    <p:sldId id="267" r:id="rId16"/>
  </p:sldIdLst>
  <p:sldSz cx="14630400" cy="82296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356" y="104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428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521039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/>
          <a:lstStyle>
            <a:lvl1pPr algn="r">
              <a:defRPr sz="1200"/>
            </a:lvl1pPr>
          </a:lstStyle>
          <a:p>
            <a:fld id="{B2EA3DB5-EF03-42B3-B629-8DC11E980FA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3263"/>
            <a:ext cx="6259513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30" tIns="47115" rIns="94230" bIns="471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30" tIns="47115" rIns="94230" bIns="471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30" tIns="47115" rIns="94230" bIns="47115" rtlCol="0" anchor="b"/>
          <a:lstStyle>
            <a:lvl1pPr algn="r">
              <a:defRPr sz="1200"/>
            </a:lvl1pPr>
          </a:lstStyle>
          <a:p>
            <a:fld id="{AF45148E-2302-45E8-8B67-2394820B4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4141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3263"/>
            <a:ext cx="6259513" cy="35210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5148E-2302-45E8-8B67-2394820B4F36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82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046720"/>
            <a:ext cx="14630400" cy="18288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4386560" y="3657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4630400" cy="30175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34087" y="7669990"/>
            <a:ext cx="14132966" cy="37147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94560" y="3383280"/>
            <a:ext cx="10241280" cy="2103120"/>
          </a:xfrm>
        </p:spPr>
        <p:txBody>
          <a:bodyPr/>
          <a:lstStyle>
            <a:lvl1pPr marL="0" indent="0" algn="ctr">
              <a:buNone/>
              <a:defRPr sz="2168" b="1" cap="all" spc="340" baseline="0">
                <a:solidFill>
                  <a:schemeClr val="tx2"/>
                </a:solidFill>
              </a:defRPr>
            </a:lvl1pPr>
            <a:lvl2pPr marL="619645" indent="0" algn="ctr">
              <a:buNone/>
            </a:lvl2pPr>
            <a:lvl3pPr marL="1239292" indent="0" algn="ctr">
              <a:buNone/>
            </a:lvl3pPr>
            <a:lvl4pPr marL="1858938" indent="0" algn="ctr">
              <a:buNone/>
            </a:lvl4pPr>
            <a:lvl5pPr marL="2478584" indent="0" algn="ctr">
              <a:buNone/>
            </a:lvl5pPr>
            <a:lvl6pPr marL="3098230" indent="0" algn="ctr">
              <a:buNone/>
            </a:lvl6pPr>
            <a:lvl7pPr marL="3717876" indent="0" algn="ctr">
              <a:buNone/>
            </a:lvl7pPr>
            <a:lvl8pPr marL="4337522" indent="0" algn="ctr">
              <a:buNone/>
            </a:lvl8pPr>
            <a:lvl9pPr marL="4957169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0615-8316-465D-B052-9D83A8488DB8}" type="datetime1">
              <a:rPr lang="en-US" smtClean="0"/>
              <a:t>3/2/2016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48717" y="2904135"/>
            <a:ext cx="1413296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43840" y="182882"/>
            <a:ext cx="14132966" cy="78565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 dirty="0"/>
          </a:p>
        </p:txBody>
      </p:sp>
      <p:sp>
        <p:nvSpPr>
          <p:cNvPr id="13" name="Oval 12"/>
          <p:cNvSpPr/>
          <p:nvPr/>
        </p:nvSpPr>
        <p:spPr>
          <a:xfrm>
            <a:off x="6827520" y="2538375"/>
            <a:ext cx="975360" cy="73152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14" name="Oval 13"/>
          <p:cNvSpPr/>
          <p:nvPr/>
        </p:nvSpPr>
        <p:spPr>
          <a:xfrm>
            <a:off x="6978701" y="2651762"/>
            <a:ext cx="672998" cy="504749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949440" y="2639342"/>
            <a:ext cx="731520" cy="529590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30CD86-7AF4-43A7-B1CA-F3DEB26B7B9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97280" y="457200"/>
            <a:ext cx="12435840" cy="2103120"/>
          </a:xfrm>
        </p:spPr>
        <p:txBody>
          <a:bodyPr anchor="b"/>
          <a:lstStyle>
            <a:lvl1pPr>
              <a:defRPr sz="5692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F32-80E8-4AA8-A9AB-C17E137BB985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8046720"/>
            <a:ext cx="14630400" cy="18288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1216640" y="0"/>
            <a:ext cx="341376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2"/>
            <a:ext cx="14630400" cy="1865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34087" y="7669990"/>
            <a:ext cx="14132966" cy="37147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3840" y="186540"/>
            <a:ext cx="14132966" cy="78565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7684011" y="3933749"/>
            <a:ext cx="7494423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4" name="Oval 13"/>
          <p:cNvSpPr/>
          <p:nvPr/>
        </p:nvSpPr>
        <p:spPr>
          <a:xfrm>
            <a:off x="10943539" y="3510916"/>
            <a:ext cx="975360" cy="73152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15" name="Oval 14"/>
          <p:cNvSpPr/>
          <p:nvPr/>
        </p:nvSpPr>
        <p:spPr>
          <a:xfrm>
            <a:off x="11094720" y="3624303"/>
            <a:ext cx="672998" cy="504749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65459" y="3611884"/>
            <a:ext cx="731520" cy="529590"/>
          </a:xfrm>
        </p:spPr>
        <p:txBody>
          <a:bodyPr/>
          <a:lstStyle/>
          <a:p>
            <a:fld id="{7730CD86-7AF4-43A7-B1CA-F3DEB26B7B9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7680" y="365762"/>
            <a:ext cx="10485120" cy="6985639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7BD9-C3C6-4EAD-BCCE-BFAE1C223B4E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26240" y="365764"/>
            <a:ext cx="2316480" cy="702183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1FA3-6C8B-47C2-A66F-6D5361E59A5A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8701" y="1231649"/>
            <a:ext cx="731520" cy="529590"/>
          </a:xfrm>
        </p:spPr>
        <p:txBody>
          <a:bodyPr/>
          <a:lstStyle/>
          <a:p>
            <a:fld id="{7730CD86-7AF4-43A7-B1CA-F3DEB26B7B9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82803" y="1832457"/>
            <a:ext cx="13606272" cy="5486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046720"/>
            <a:ext cx="14630400" cy="18288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4630400" cy="18288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4386560" y="2286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43840" y="2743200"/>
            <a:ext cx="14132966" cy="36576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8717" y="170824"/>
            <a:ext cx="14132966" cy="256763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9482" y="3291842"/>
            <a:ext cx="10368278" cy="2007870"/>
          </a:xfrm>
        </p:spPr>
        <p:txBody>
          <a:bodyPr anchor="t"/>
          <a:lstStyle>
            <a:lvl1pPr marL="0" indent="0" algn="ctr">
              <a:buNone/>
              <a:defRPr sz="2168" b="1" cap="all" spc="340" baseline="0">
                <a:solidFill>
                  <a:schemeClr val="tx2"/>
                </a:solidFill>
              </a:defRPr>
            </a:lvl1pPr>
            <a:lvl2pPr>
              <a:buNone/>
              <a:defRPr sz="244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168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89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897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34087" y="7669990"/>
            <a:ext cx="14132966" cy="37147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43840" y="182882"/>
            <a:ext cx="14132966" cy="78565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8D10-7F85-45FD-89C6-29F631E67FE4}" type="datetime1">
              <a:rPr lang="en-US" smtClean="0"/>
              <a:t>3/2/2016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43840" y="2926080"/>
            <a:ext cx="1413296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0" name="Oval 9"/>
          <p:cNvSpPr/>
          <p:nvPr/>
        </p:nvSpPr>
        <p:spPr>
          <a:xfrm>
            <a:off x="6827520" y="2538375"/>
            <a:ext cx="975360" cy="73152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11" name="Oval 10"/>
          <p:cNvSpPr/>
          <p:nvPr/>
        </p:nvSpPr>
        <p:spPr>
          <a:xfrm>
            <a:off x="6978701" y="2651762"/>
            <a:ext cx="672998" cy="504749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9440" y="2639342"/>
            <a:ext cx="731520" cy="529590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30CD86-7AF4-43A7-B1CA-F3DEB26B7B9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640080"/>
            <a:ext cx="12435840" cy="1828800"/>
          </a:xfrm>
        </p:spPr>
        <p:txBody>
          <a:bodyPr anchor="b"/>
          <a:lstStyle>
            <a:lvl1pPr algn="ctr">
              <a:buNone/>
              <a:defRPr sz="5692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803" y="274322"/>
            <a:ext cx="13655040" cy="910743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65920" y="7691933"/>
            <a:ext cx="4871923" cy="438912"/>
          </a:xfrm>
        </p:spPr>
        <p:txBody>
          <a:bodyPr/>
          <a:lstStyle/>
          <a:p>
            <a:fld id="{48B38B5D-0538-4E9E-BE99-F9A55BF05E0F}" type="datetime1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7300934" y="1890787"/>
            <a:ext cx="14274" cy="5783469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82803" y="1645922"/>
            <a:ext cx="6461760" cy="5618073"/>
          </a:xfrm>
        </p:spPr>
        <p:txBody>
          <a:bodyPr/>
          <a:lstStyle>
            <a:lvl1pPr>
              <a:defRPr sz="3389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7680960" y="1645922"/>
            <a:ext cx="6461760" cy="5618073"/>
          </a:xfrm>
        </p:spPr>
        <p:txBody>
          <a:bodyPr/>
          <a:lstStyle>
            <a:lvl1pPr>
              <a:defRPr sz="3389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7315200" y="2640332"/>
            <a:ext cx="0" cy="5025543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4630400" cy="173736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8046720"/>
            <a:ext cx="14630400" cy="18288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438656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1" name="Rectangle 10"/>
          <p:cNvSpPr/>
          <p:nvPr/>
        </p:nvSpPr>
        <p:spPr>
          <a:xfrm>
            <a:off x="243840" y="1645920"/>
            <a:ext cx="14132966" cy="109728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33477" y="7669990"/>
            <a:ext cx="14132966" cy="37307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809" y="1828802"/>
            <a:ext cx="6464300" cy="87956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982" b="1" dirty="0" smtClean="0">
                <a:solidFill>
                  <a:srgbClr val="FFFFFF"/>
                </a:solidFill>
              </a:defRPr>
            </a:lvl1pPr>
            <a:lvl2pPr>
              <a:buNone/>
              <a:defRPr sz="2710" b="1"/>
            </a:lvl2pPr>
            <a:lvl3pPr>
              <a:buNone/>
              <a:defRPr sz="2440" b="1"/>
            </a:lvl3pPr>
            <a:lvl4pPr>
              <a:buNone/>
              <a:defRPr sz="2168" b="1"/>
            </a:lvl4pPr>
            <a:lvl5pPr>
              <a:buNone/>
              <a:defRPr sz="2168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7666134" y="1828800"/>
            <a:ext cx="6466840" cy="87782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982" b="1"/>
            </a:lvl1pPr>
            <a:lvl2pPr>
              <a:buNone/>
              <a:defRPr sz="2710" b="1"/>
            </a:lvl2pPr>
            <a:lvl3pPr>
              <a:buNone/>
              <a:defRPr sz="2440" b="1"/>
            </a:lvl3pPr>
            <a:lvl4pPr>
              <a:buNone/>
              <a:defRPr sz="2168" b="1"/>
            </a:lvl4pPr>
            <a:lvl5pPr>
              <a:buNone/>
              <a:defRPr sz="2168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B7F6-2AF8-4693-8C52-CD09403D1170}" type="datetime1">
              <a:rPr lang="en-US" smtClean="0"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87680" y="7691933"/>
            <a:ext cx="5730240" cy="438912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43840" y="1536192"/>
            <a:ext cx="1413296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43840" y="186540"/>
            <a:ext cx="14132966" cy="78565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82803" y="2965662"/>
            <a:ext cx="6466637" cy="4582085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7680960" y="2965662"/>
            <a:ext cx="6461760" cy="4586631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6827520" y="1147244"/>
            <a:ext cx="975360" cy="73152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27" name="Oval 26"/>
          <p:cNvSpPr/>
          <p:nvPr/>
        </p:nvSpPr>
        <p:spPr>
          <a:xfrm>
            <a:off x="6978701" y="1260631"/>
            <a:ext cx="672998" cy="504749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49440" y="1250902"/>
            <a:ext cx="731520" cy="529590"/>
          </a:xfrm>
        </p:spPr>
        <p:txBody>
          <a:bodyPr/>
          <a:lstStyle>
            <a:lvl1pPr algn="ctr">
              <a:defRPr/>
            </a:lvl1pPr>
          </a:lstStyle>
          <a:p>
            <a:fld id="{7730CD86-7AF4-43A7-B1CA-F3DEB26B7B9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0590-C136-4B92-B6EF-0321CE863DA3}" type="datetime1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49440" y="1243226"/>
            <a:ext cx="731520" cy="529590"/>
          </a:xfrm>
        </p:spPr>
        <p:txBody>
          <a:bodyPr/>
          <a:lstStyle/>
          <a:p>
            <a:fld id="{7730CD86-7AF4-43A7-B1CA-F3DEB26B7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8046720"/>
            <a:ext cx="14630400" cy="18288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2"/>
            <a:ext cx="14630400" cy="18653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438656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34087" y="7669990"/>
            <a:ext cx="14132966" cy="37147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3840" y="190197"/>
            <a:ext cx="14132966" cy="78565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BF16-3BF0-4F70-8B36-E11C1575A0F7}" type="datetime1">
              <a:rPr lang="en-US" smtClean="0"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27520" y="7589522"/>
            <a:ext cx="975360" cy="52958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30CD86-7AF4-43A7-B1CA-F3DEB26B7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43840" y="182880"/>
            <a:ext cx="14132966" cy="36576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8046720"/>
            <a:ext cx="14630400" cy="18288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438656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4630400" cy="14264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3" name="Rectangle 12"/>
          <p:cNvSpPr/>
          <p:nvPr/>
        </p:nvSpPr>
        <p:spPr>
          <a:xfrm>
            <a:off x="243840" y="731520"/>
            <a:ext cx="4389120" cy="704088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97280"/>
            <a:ext cx="3779520" cy="1188720"/>
          </a:xfrm>
        </p:spPr>
        <p:txBody>
          <a:bodyPr anchor="b">
            <a:noAutofit/>
          </a:bodyPr>
          <a:lstStyle>
            <a:lvl1pPr algn="l">
              <a:buNone/>
              <a:defRPr sz="2982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2377443"/>
            <a:ext cx="3779520" cy="4973956"/>
          </a:xfrm>
        </p:spPr>
        <p:txBody>
          <a:bodyPr/>
          <a:lstStyle>
            <a:lvl1pPr marL="0" indent="0">
              <a:spcAft>
                <a:spcPts val="1356"/>
              </a:spcAft>
              <a:buNone/>
              <a:defRPr sz="2168">
                <a:solidFill>
                  <a:srgbClr val="FFFFFF"/>
                </a:solidFill>
              </a:defRPr>
            </a:lvl1pPr>
            <a:lvl2pPr>
              <a:buNone/>
              <a:defRPr sz="1626"/>
            </a:lvl2pPr>
            <a:lvl3pPr>
              <a:buNone/>
              <a:defRPr sz="1356"/>
            </a:lvl3pPr>
            <a:lvl4pPr>
              <a:buNone/>
              <a:defRPr sz="1219"/>
            </a:lvl4pPr>
            <a:lvl5pPr>
              <a:buNone/>
              <a:defRPr sz="1219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43840" y="182882"/>
            <a:ext cx="14132966" cy="78565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43840" y="640080"/>
            <a:ext cx="1413296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998720" y="822960"/>
            <a:ext cx="9022080" cy="649224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2072640" y="274320"/>
            <a:ext cx="975360" cy="73152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11" name="Oval 10"/>
          <p:cNvSpPr/>
          <p:nvPr/>
        </p:nvSpPr>
        <p:spPr>
          <a:xfrm>
            <a:off x="2223821" y="387708"/>
            <a:ext cx="672998" cy="504749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94560" y="375288"/>
            <a:ext cx="731520" cy="529590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30CD86-7AF4-43A7-B1CA-F3DEB26B7B9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38963" y="7666065"/>
            <a:ext cx="14132966" cy="37147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BE23C-2602-44E8-873E-E262E31A4E9E}" type="datetime1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2803" y="7693018"/>
            <a:ext cx="5413248" cy="438912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43840" y="640080"/>
            <a:ext cx="1413296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8046720"/>
            <a:ext cx="14630400" cy="18288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438656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4630400" cy="18288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43840" y="182882"/>
            <a:ext cx="14132966" cy="36210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8" name="Rectangle 7"/>
          <p:cNvSpPr/>
          <p:nvPr/>
        </p:nvSpPr>
        <p:spPr>
          <a:xfrm>
            <a:off x="243840" y="731520"/>
            <a:ext cx="4389120" cy="704088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43840" y="186540"/>
            <a:ext cx="14132966" cy="78565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 dirty="0"/>
          </a:p>
        </p:txBody>
      </p:sp>
      <p:sp>
        <p:nvSpPr>
          <p:cNvPr id="12" name="Oval 11"/>
          <p:cNvSpPr/>
          <p:nvPr/>
        </p:nvSpPr>
        <p:spPr>
          <a:xfrm>
            <a:off x="2072640" y="274320"/>
            <a:ext cx="975360" cy="73152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13" name="Oval 12"/>
          <p:cNvSpPr/>
          <p:nvPr/>
        </p:nvSpPr>
        <p:spPr>
          <a:xfrm>
            <a:off x="2223821" y="387708"/>
            <a:ext cx="672998" cy="504749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94560" y="375288"/>
            <a:ext cx="731520" cy="529590"/>
          </a:xfrm>
        </p:spPr>
        <p:txBody>
          <a:bodyPr/>
          <a:lstStyle/>
          <a:p>
            <a:fld id="{7730CD86-7AF4-43A7-B1CA-F3DEB26B7B9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6035040"/>
            <a:ext cx="9387840" cy="1463040"/>
          </a:xfrm>
        </p:spPr>
        <p:txBody>
          <a:bodyPr anchor="t">
            <a:noAutofit/>
          </a:bodyPr>
          <a:lstStyle>
            <a:lvl1pPr algn="l">
              <a:buNone/>
              <a:defRPr sz="3253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00600" y="731520"/>
            <a:ext cx="9387840" cy="5120640"/>
          </a:xfrm>
        </p:spPr>
        <p:txBody>
          <a:bodyPr/>
          <a:lstStyle>
            <a:lvl1pPr marL="0" indent="0">
              <a:buNone/>
              <a:defRPr sz="4337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188720"/>
            <a:ext cx="3901440" cy="6309360"/>
          </a:xfrm>
        </p:spPr>
        <p:txBody>
          <a:bodyPr/>
          <a:lstStyle>
            <a:lvl1pPr marL="0" indent="0">
              <a:spcAft>
                <a:spcPts val="1356"/>
              </a:spcAft>
              <a:buFontTx/>
              <a:buNone/>
              <a:defRPr sz="2168">
                <a:solidFill>
                  <a:srgbClr val="FFFFFF"/>
                </a:solidFill>
              </a:defRPr>
            </a:lvl1pPr>
            <a:lvl2pPr>
              <a:defRPr sz="1626"/>
            </a:lvl2pPr>
            <a:lvl3pPr>
              <a:defRPr sz="1356"/>
            </a:lvl3pPr>
            <a:lvl4pPr>
              <a:defRPr sz="1219"/>
            </a:lvl4pPr>
            <a:lvl5pPr>
              <a:defRPr sz="1219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38963" y="7666065"/>
            <a:ext cx="14132966" cy="37147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61043" y="7685981"/>
            <a:ext cx="4871923" cy="438912"/>
          </a:xfrm>
        </p:spPr>
        <p:txBody>
          <a:bodyPr/>
          <a:lstStyle/>
          <a:p>
            <a:fld id="{C6E5DBE7-83E9-4269-87A4-858EE9DCC88E}" type="datetime1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2803" y="7693018"/>
            <a:ext cx="5735117" cy="4389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2">
                <a:tint val="97000"/>
                <a:hueMod val="92000"/>
                <a:satMod val="169000"/>
                <a:lumMod val="65000"/>
                <a:lumOff val="3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8046720"/>
            <a:ext cx="14630400" cy="18288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3"/>
            <a:ext cx="14630400" cy="167204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4386560" y="0"/>
            <a:ext cx="243840" cy="8229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38963" y="7666065"/>
            <a:ext cx="14132966" cy="37147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9265920" y="7685981"/>
            <a:ext cx="4871923" cy="438912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897">
                <a:solidFill>
                  <a:srgbClr val="FFFFFF"/>
                </a:solidFill>
              </a:defRPr>
            </a:lvl1pPr>
          </a:lstStyle>
          <a:p>
            <a:fld id="{04188E3F-6E83-4AF5-B5F9-8210D0A25AC0}" type="datetime1">
              <a:rPr lang="en-US" smtClean="0"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680" y="7693018"/>
            <a:ext cx="5730240" cy="438912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626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43840" y="186540"/>
            <a:ext cx="14132966" cy="78565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43840" y="1532091"/>
            <a:ext cx="1413296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23928" tIns="61964" rIns="123928" bIns="61964" anchor="ctr" compatLnSpc="1"/>
          <a:lstStyle/>
          <a:p>
            <a:endParaRPr kumimoji="0" lang="en-US" sz="2440"/>
          </a:p>
        </p:txBody>
      </p:sp>
      <p:sp>
        <p:nvSpPr>
          <p:cNvPr id="12" name="Oval 11"/>
          <p:cNvSpPr/>
          <p:nvPr/>
        </p:nvSpPr>
        <p:spPr>
          <a:xfrm>
            <a:off x="6827520" y="1147244"/>
            <a:ext cx="975360" cy="73152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15" name="Oval 14"/>
          <p:cNvSpPr/>
          <p:nvPr/>
        </p:nvSpPr>
        <p:spPr>
          <a:xfrm>
            <a:off x="6978701" y="1260631"/>
            <a:ext cx="672998" cy="504749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4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949440" y="1248211"/>
            <a:ext cx="731520" cy="52959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2168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30CD86-7AF4-43A7-B1CA-F3DEB26B7B9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82803" y="274322"/>
            <a:ext cx="13655040" cy="910743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82803" y="1828802"/>
            <a:ext cx="13655040" cy="551931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72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371788" indent="-3717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659" kern="1200">
          <a:solidFill>
            <a:schemeClr val="tx1"/>
          </a:solidFill>
          <a:latin typeface="+mn-lt"/>
          <a:ea typeface="+mn-ea"/>
          <a:cs typeface="+mn-cs"/>
        </a:defRPr>
      </a:lvl1pPr>
      <a:lvl2pPr marL="743575" indent="-3717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982" kern="1200">
          <a:solidFill>
            <a:schemeClr val="tx2"/>
          </a:solidFill>
          <a:latin typeface="+mn-lt"/>
          <a:ea typeface="+mn-ea"/>
          <a:cs typeface="+mn-cs"/>
        </a:defRPr>
      </a:lvl2pPr>
      <a:lvl3pPr marL="1115363" indent="-309823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710" kern="1200">
          <a:solidFill>
            <a:schemeClr val="tx1"/>
          </a:solidFill>
          <a:latin typeface="+mn-lt"/>
          <a:ea typeface="+mn-ea"/>
          <a:cs typeface="+mn-cs"/>
        </a:defRPr>
      </a:lvl3pPr>
      <a:lvl4pPr marL="1487152" indent="-309823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710" kern="1200">
          <a:solidFill>
            <a:schemeClr val="tx2"/>
          </a:solidFill>
          <a:latin typeface="+mn-lt"/>
          <a:ea typeface="+mn-ea"/>
          <a:cs typeface="+mn-cs"/>
        </a:defRPr>
      </a:lvl4pPr>
      <a:lvl5pPr marL="1858938" indent="-309823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2440" kern="1200">
          <a:solidFill>
            <a:schemeClr val="tx1"/>
          </a:solidFill>
          <a:latin typeface="+mn-lt"/>
          <a:ea typeface="+mn-ea"/>
          <a:cs typeface="+mn-cs"/>
        </a:defRPr>
      </a:lvl5pPr>
      <a:lvl6pPr marL="2230726" indent="-247859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2440" kern="1200">
          <a:solidFill>
            <a:schemeClr val="tx1"/>
          </a:solidFill>
          <a:latin typeface="+mn-lt"/>
          <a:ea typeface="+mn-ea"/>
          <a:cs typeface="+mn-cs"/>
        </a:defRPr>
      </a:lvl6pPr>
      <a:lvl7pPr marL="2602513" indent="-247859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2168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850372" indent="-247859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2168" kern="1200">
          <a:solidFill>
            <a:schemeClr val="tx1"/>
          </a:solidFill>
          <a:latin typeface="+mn-lt"/>
          <a:ea typeface="+mn-ea"/>
          <a:cs typeface="+mn-cs"/>
        </a:defRPr>
      </a:lvl8pPr>
      <a:lvl9pPr marL="3222160" indent="-247859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897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196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392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589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785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982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7178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3375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9571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5342" y="6553200"/>
            <a:ext cx="11979715" cy="1342554"/>
          </a:xfrm>
        </p:spPr>
        <p:txBody>
          <a:bodyPr>
            <a:noAutofit/>
          </a:bodyPr>
          <a:lstStyle/>
          <a:p>
            <a:pPr algn="l"/>
            <a:r>
              <a:rPr lang="en-US" sz="1897" dirty="0">
                <a:solidFill>
                  <a:schemeClr val="tx1"/>
                </a:solidFill>
                <a:latin typeface="Arial Narrow" panose="020B0606020202030204" pitchFamily="34" charset="0"/>
              </a:rPr>
              <a:t>Office of the Special Trustee for American Indians (OST)</a:t>
            </a:r>
          </a:p>
          <a:p>
            <a:pPr algn="l"/>
            <a:r>
              <a:rPr lang="en-US" sz="1897" dirty="0">
                <a:solidFill>
                  <a:schemeClr val="tx1"/>
                </a:solidFill>
                <a:latin typeface="Arial Narrow" panose="020B0606020202030204" pitchFamily="34" charset="0"/>
              </a:rPr>
              <a:t>Diana Wuerth, Fiduciary Trust Officer (FTO)</a:t>
            </a:r>
          </a:p>
          <a:p>
            <a:pPr algn="l"/>
            <a:r>
              <a:rPr lang="en-US" sz="1897" dirty="0">
                <a:solidFill>
                  <a:schemeClr val="tx1"/>
                </a:solidFill>
                <a:latin typeface="Arial Narrow" panose="020B0606020202030204" pitchFamily="34" charset="0"/>
              </a:rPr>
              <a:t>Field Operations, pacific region office, Sacramento, California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8256" y="810050"/>
            <a:ext cx="10533888" cy="5060398"/>
          </a:xfrm>
        </p:spPr>
        <p:txBody>
          <a:bodyPr>
            <a:normAutofit fontScale="90000"/>
          </a:bodyPr>
          <a:lstStyle/>
          <a:p>
            <a:br>
              <a:rPr lang="en-US" sz="2440" dirty="0"/>
            </a:br>
            <a:r>
              <a:rPr lang="en-US" sz="9894" dirty="0"/>
              <a:t>IIM ACCOUNTS</a:t>
            </a:r>
            <a:br>
              <a:rPr lang="en-US" sz="9894" dirty="0"/>
            </a:br>
            <a:r>
              <a:rPr lang="en-US" sz="4337" dirty="0"/>
              <a:t>Individual Indian Money Accounts</a:t>
            </a:r>
            <a:br>
              <a:rPr lang="en-US" sz="4337" dirty="0"/>
            </a:br>
            <a:r>
              <a:rPr lang="en-US" sz="8131" dirty="0"/>
              <a:t> </a:t>
            </a:r>
            <a:br>
              <a:rPr lang="en-US" sz="4337" dirty="0"/>
            </a:br>
            <a:br>
              <a:rPr lang="en-US" sz="4337" dirty="0"/>
            </a:br>
            <a:r>
              <a:rPr lang="en-US" sz="4337" dirty="0"/>
              <a:t>Also Known As </a:t>
            </a:r>
            <a:br>
              <a:rPr lang="en-US" sz="4337" dirty="0"/>
            </a:br>
            <a:r>
              <a:rPr lang="en-US" sz="4337" dirty="0"/>
              <a:t>Where </a:t>
            </a:r>
            <a:r>
              <a:rPr lang="en-US" sz="4337" dirty="0" err="1"/>
              <a:t>Abouts</a:t>
            </a:r>
            <a:r>
              <a:rPr lang="en-US" sz="4337" dirty="0"/>
              <a:t> Unknown Accounts</a:t>
            </a:r>
            <a:br>
              <a:rPr lang="en-US" sz="5422" dirty="0"/>
            </a:br>
            <a:r>
              <a:rPr lang="en-US" sz="5422" dirty="0"/>
              <a:t>Trust Beneficiary Call Center</a:t>
            </a:r>
            <a:endParaRPr lang="en-US" sz="4337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07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3493" y="152400"/>
            <a:ext cx="10843709" cy="929461"/>
          </a:xfrm>
          <a:ln w="15875">
            <a:noFill/>
          </a:ln>
        </p:spPr>
        <p:txBody>
          <a:bodyPr/>
          <a:lstStyle/>
          <a:p>
            <a:pPr algn="ctr"/>
            <a:r>
              <a:rPr lang="en-US" dirty="0"/>
              <a:t>AIPRA &lt; 5% (Less than)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531890" y="1842786"/>
                <a:ext cx="11525312" cy="6196405"/>
              </a:xfrm>
            </p:spPr>
            <p:txBody>
              <a:bodyPr>
                <a:normAutofit/>
              </a:bodyPr>
              <a:lstStyle/>
              <a:p>
                <a:r>
                  <a:rPr lang="en-US" sz="3796" dirty="0">
                    <a:solidFill>
                      <a:schemeClr val="tx1">
                        <a:lumMod val="95000"/>
                      </a:schemeClr>
                    </a:solidFill>
                  </a:rPr>
                  <a:t>Single Heir Rule</a:t>
                </a:r>
              </a:p>
              <a:p>
                <a:pPr marL="0" indent="0">
                  <a:buNone/>
                </a:pPr>
                <a:endParaRPr lang="en-US" sz="2400" dirty="0">
                  <a:solidFill>
                    <a:schemeClr val="tx1">
                      <a:lumMod val="95000"/>
                    </a:schemeClr>
                  </a:solidFill>
                </a:endParaRP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Oldest Living Child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Oldest Living Grandchild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Oldest Great Grandchild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If married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spouse receives Life Estate and one of the above receives remainder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No living child, grandchild or great grandchild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tribe with jurisdiction</a:t>
                </a:r>
              </a:p>
              <a:p>
                <a:pPr lvl="1"/>
                <a:r>
                  <a:rPr lang="en-US" dirty="0">
                    <a:solidFill>
                      <a:schemeClr val="tx1"/>
                    </a:solidFill>
                  </a:rPr>
                  <a:t>No eligible heir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tribe with jurisdiction</a:t>
                </a:r>
              </a:p>
            </p:txBody>
          </p:sp>
        </mc:Choice>
        <mc:Fallback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531890" y="1842786"/>
                <a:ext cx="11525312" cy="6196405"/>
              </a:xfrm>
              <a:blipFill>
                <a:blip r:embed="rId2"/>
                <a:stretch>
                  <a:fillRect l="-1058" t="-15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414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247" y="1099334"/>
            <a:ext cx="11175182" cy="705406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944983" y="381000"/>
            <a:ext cx="10843709" cy="929461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72" dirty="0"/>
              <a:t>AIPRA &lt; 5% (Less than)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83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10430615" cy="826187"/>
          </a:xfrm>
          <a:ln w="15875">
            <a:noFill/>
          </a:ln>
        </p:spPr>
        <p:txBody>
          <a:bodyPr/>
          <a:lstStyle/>
          <a:p>
            <a:pPr algn="ctr"/>
            <a:r>
              <a:rPr lang="en-US" dirty="0"/>
              <a:t>What  is  a  Life  Estate?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7763" y="1537100"/>
            <a:ext cx="11674026" cy="6089000"/>
          </a:xfrm>
        </p:spPr>
        <p:txBody>
          <a:bodyPr>
            <a:normAutofit fontScale="92500"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4066" dirty="0"/>
              <a:t>Right to the use the land during a person’s lifetime </a:t>
            </a:r>
          </a:p>
          <a:p>
            <a:r>
              <a:rPr lang="en-US" sz="4066" dirty="0"/>
              <a:t>Will receive the income from that interest</a:t>
            </a:r>
          </a:p>
          <a:p>
            <a:pPr lvl="1"/>
            <a:r>
              <a:rPr lang="en-US" sz="3253" dirty="0">
                <a:solidFill>
                  <a:schemeClr val="tx1"/>
                </a:solidFill>
              </a:rPr>
              <a:t>Money generated from the Life Estate tracts go to the Life Estate holder</a:t>
            </a:r>
          </a:p>
          <a:p>
            <a:r>
              <a:rPr lang="en-US" sz="4066" dirty="0"/>
              <a:t>Separate IIM account for Life Estate Interests</a:t>
            </a:r>
          </a:p>
          <a:p>
            <a:r>
              <a:rPr lang="en-US" sz="4066" dirty="0"/>
              <a:t>Remainder is the Title Holder (Who will receive the land upon your death)</a:t>
            </a:r>
          </a:p>
          <a:p>
            <a:r>
              <a:rPr lang="en-US" sz="4066" dirty="0"/>
              <a:t>BIA assists in setting up Life Estates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5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10533888" cy="943116"/>
          </a:xfrm>
          <a:ln w="15875">
            <a:noFill/>
          </a:ln>
        </p:spPr>
        <p:txBody>
          <a:bodyPr/>
          <a:lstStyle/>
          <a:p>
            <a:pPr algn="ctr"/>
            <a:r>
              <a:rPr lang="en-US" dirty="0"/>
              <a:t>How  do  I  know  if  I  own  land?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38437" y="2049332"/>
            <a:ext cx="11153528" cy="5989858"/>
          </a:xfrm>
        </p:spPr>
        <p:txBody>
          <a:bodyPr>
            <a:noAutofit/>
          </a:bodyPr>
          <a:lstStyle/>
          <a:p>
            <a:r>
              <a:rPr lang="en-US" sz="3796" dirty="0"/>
              <a:t>Trust land is inherited from probate proceedings from a relative (i.e. grandparents, parents, cousins, children)</a:t>
            </a:r>
          </a:p>
          <a:p>
            <a:r>
              <a:rPr lang="en-US" sz="3796" dirty="0"/>
              <a:t>Gift deed (someone who freely gives you land)</a:t>
            </a:r>
          </a:p>
          <a:p>
            <a:r>
              <a:rPr lang="en-US" sz="3796" dirty="0"/>
              <a:t>Title holder (Life Estate)</a:t>
            </a:r>
          </a:p>
          <a:p>
            <a:r>
              <a:rPr lang="en-US" sz="3796" dirty="0"/>
              <a:t>25% of land owners don’t know they own land</a:t>
            </a:r>
          </a:p>
          <a:p>
            <a:r>
              <a:rPr lang="en-US" sz="3796" dirty="0"/>
              <a:t>We encourage you to visit one of the workshops to find out if you own land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29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11773169" cy="722914"/>
          </a:xfrm>
          <a:ln w="15875"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US" sz="3116" dirty="0"/>
              <a:t>How do I know if I have an Individual Indian Money (IIM) account?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1708" y="2462426"/>
            <a:ext cx="10843709" cy="4647304"/>
          </a:xfrm>
        </p:spPr>
        <p:txBody>
          <a:bodyPr>
            <a:normAutofit/>
          </a:bodyPr>
          <a:lstStyle/>
          <a:p>
            <a:r>
              <a:rPr lang="en-US" sz="3796" dirty="0"/>
              <a:t> Inherited from probate proceedings/Gift                                  conveyance/Title holder (Life Estate)</a:t>
            </a:r>
          </a:p>
          <a:p>
            <a:r>
              <a:rPr lang="en-US" sz="3796" dirty="0"/>
              <a:t> Is your name on the Whereabouts Unknown listing</a:t>
            </a:r>
          </a:p>
          <a:p>
            <a:r>
              <a:rPr lang="en-US" sz="3796" dirty="0"/>
              <a:t> Please visit the OST table to find out if you have an IIM account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72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76200"/>
            <a:ext cx="10533888" cy="1032734"/>
          </a:xfrm>
          <a:ln w="19050"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5422" dirty="0"/>
              <a:t>Questions?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39515"/>
            <a:ext cx="4667053" cy="3763659"/>
          </a:xfrm>
        </p:spPr>
      </p:pic>
      <p:sp>
        <p:nvSpPr>
          <p:cNvPr id="3" name="TextBox 2"/>
          <p:cNvSpPr txBox="1"/>
          <p:nvPr/>
        </p:nvSpPr>
        <p:spPr>
          <a:xfrm>
            <a:off x="6489013" y="1739515"/>
            <a:ext cx="6506225" cy="3763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40" dirty="0"/>
              <a:t>Office of the Special Trustee Field Operations</a:t>
            </a:r>
          </a:p>
          <a:p>
            <a:r>
              <a:rPr lang="en-US" sz="2440" dirty="0"/>
              <a:t>Pacific Region office</a:t>
            </a:r>
          </a:p>
          <a:p>
            <a:r>
              <a:rPr lang="en-US" sz="2440" dirty="0"/>
              <a:t>Sacramento, CA</a:t>
            </a:r>
          </a:p>
          <a:p>
            <a:endParaRPr lang="en-US" sz="2440" dirty="0"/>
          </a:p>
          <a:p>
            <a:r>
              <a:rPr lang="en-US" sz="2440" dirty="0"/>
              <a:t>Trust Beneficiary Call Center</a:t>
            </a:r>
          </a:p>
          <a:p>
            <a:r>
              <a:rPr lang="en-US" sz="2440" dirty="0"/>
              <a:t>Albuquerque, New Mexico</a:t>
            </a:r>
          </a:p>
          <a:p>
            <a:r>
              <a:rPr lang="en-US" sz="2440" dirty="0"/>
              <a:t>     1-888-678-6836</a:t>
            </a:r>
          </a:p>
          <a:p>
            <a:endParaRPr lang="en-US" sz="2440" dirty="0"/>
          </a:p>
          <a:p>
            <a:r>
              <a:rPr lang="en-US" sz="4337" dirty="0"/>
              <a:t>www.doi.gov/ost/fto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17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10430615" cy="1032734"/>
          </a:xfrm>
          <a:ln w="15875">
            <a:noFill/>
          </a:ln>
        </p:spPr>
        <p:txBody>
          <a:bodyPr>
            <a:normAutofit/>
          </a:bodyPr>
          <a:lstStyle/>
          <a:p>
            <a:pPr algn="l"/>
            <a:r>
              <a:rPr lang="en-US" dirty="0"/>
              <a:t>What do I do if my name is inaccurate?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7759" y="1946061"/>
            <a:ext cx="11525312" cy="5787442"/>
          </a:xfrm>
        </p:spPr>
        <p:txBody>
          <a:bodyPr>
            <a:normAutofit/>
          </a:bodyPr>
          <a:lstStyle/>
          <a:p>
            <a:r>
              <a:rPr lang="en-US" sz="3796" dirty="0"/>
              <a:t>Submit to OST copies of documents supporting your correct name consisting of:</a:t>
            </a:r>
            <a:r>
              <a:rPr lang="en-US" sz="2710" dirty="0"/>
              <a:t> </a:t>
            </a:r>
          </a:p>
          <a:p>
            <a:pPr marL="0" indent="0">
              <a:buNone/>
            </a:pPr>
            <a:endParaRPr lang="en-US" sz="2710" dirty="0"/>
          </a:p>
          <a:p>
            <a:pPr lvl="1"/>
            <a:r>
              <a:rPr lang="en-US" dirty="0">
                <a:solidFill>
                  <a:schemeClr val="tx1"/>
                </a:solidFill>
              </a:rPr>
              <a:t>Marriage Certificate (copy)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Adoption Papers (copy)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Social Security Card (copy)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Document requesting account holder name change (i.e., Court Order, Divorce Decree,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61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3346" y="152400"/>
            <a:ext cx="11463349" cy="929461"/>
          </a:xfrm>
          <a:ln w="15875">
            <a:noFill/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What if my Date of Birth is Wrong?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61350" y="1946059"/>
            <a:ext cx="10327342" cy="6196405"/>
          </a:xfrm>
        </p:spPr>
        <p:txBody>
          <a:bodyPr>
            <a:noAutofit/>
          </a:bodyPr>
          <a:lstStyle/>
          <a:p>
            <a:r>
              <a:rPr lang="en-US" sz="3796" dirty="0"/>
              <a:t>Submit to OST one of the following:</a:t>
            </a:r>
          </a:p>
          <a:p>
            <a:pPr marL="0" indent="0">
              <a:buNone/>
            </a:pPr>
            <a:endParaRPr lang="en-US" sz="2800" dirty="0"/>
          </a:p>
          <a:p>
            <a:pPr lvl="1"/>
            <a:r>
              <a:rPr lang="en-US" u="sng" dirty="0">
                <a:solidFill>
                  <a:schemeClr val="tx1"/>
                </a:solidFill>
              </a:rPr>
              <a:t>For accounts coded as Minor or Adult:</a:t>
            </a:r>
          </a:p>
          <a:p>
            <a:pPr lvl="2"/>
            <a:r>
              <a:rPr lang="en-US" sz="2982" dirty="0"/>
              <a:t>State issued Birth Certificate; or </a:t>
            </a:r>
          </a:p>
          <a:p>
            <a:pPr lvl="2"/>
            <a:r>
              <a:rPr lang="en-US" sz="2982" dirty="0"/>
              <a:t>Baptismal Certificate/Record</a:t>
            </a:r>
          </a:p>
          <a:p>
            <a:pPr marL="805540" lvl="2" indent="0">
              <a:buNone/>
            </a:pPr>
            <a:endParaRPr lang="en-US" sz="2982" dirty="0"/>
          </a:p>
          <a:p>
            <a:pPr lvl="1"/>
            <a:r>
              <a:rPr lang="en-US" u="sng" dirty="0">
                <a:solidFill>
                  <a:schemeClr val="tx1"/>
                </a:solidFill>
              </a:rPr>
              <a:t>For accounts coded as Adult:</a:t>
            </a:r>
          </a:p>
          <a:p>
            <a:pPr lvl="2"/>
            <a:r>
              <a:rPr lang="en-US" sz="2982" dirty="0"/>
              <a:t>Drivers license; or</a:t>
            </a:r>
          </a:p>
          <a:p>
            <a:pPr lvl="2"/>
            <a:r>
              <a:rPr lang="en-US" sz="2982" dirty="0"/>
              <a:t>Government or State or Tribal identification; or</a:t>
            </a:r>
          </a:p>
          <a:p>
            <a:pPr lvl="2"/>
            <a:r>
              <a:rPr lang="en-US" sz="2982" dirty="0"/>
              <a:t>Tribal Enrollment Certification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48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29" y="228600"/>
            <a:ext cx="10430615" cy="826187"/>
          </a:xfrm>
          <a:ln w="15875">
            <a:noFill/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How do I update my address?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31889" y="1946059"/>
            <a:ext cx="11669896" cy="6196405"/>
          </a:xfrm>
        </p:spPr>
        <p:txBody>
          <a:bodyPr>
            <a:normAutofit/>
          </a:bodyPr>
          <a:lstStyle/>
          <a:p>
            <a:r>
              <a:rPr lang="en-US" sz="2982" dirty="0"/>
              <a:t>Trust Beneficiary Call Center (TBCC) Toll-free: 1-888-678-6836</a:t>
            </a:r>
          </a:p>
          <a:p>
            <a:endParaRPr lang="en-US" sz="2982" dirty="0"/>
          </a:p>
          <a:p>
            <a:r>
              <a:rPr lang="en-US" sz="2982" dirty="0"/>
              <a:t>Form OST 01-004 Individual Indian Monies (IIM) Account</a:t>
            </a:r>
          </a:p>
          <a:p>
            <a:pPr marL="821030" lvl="2" indent="-387280">
              <a:buClr>
                <a:schemeClr val="accent1"/>
              </a:buClr>
              <a:buSzPct val="85000"/>
              <a:buFont typeface="Courier New" panose="02070309020205020404" pitchFamily="49" charset="0"/>
              <a:buChar char="o"/>
            </a:pPr>
            <a:r>
              <a:rPr lang="en-US" sz="2304" dirty="0"/>
              <a:t>Account holder’s signature witnessed by someone 18 years of age or older</a:t>
            </a:r>
          </a:p>
          <a:p>
            <a:pPr marL="0" indent="0">
              <a:buNone/>
            </a:pPr>
            <a:endParaRPr lang="en-US" sz="2982" dirty="0"/>
          </a:p>
          <a:p>
            <a:r>
              <a:rPr lang="en-US" sz="2982" dirty="0"/>
              <a:t>Letter requesting information at the OST table</a:t>
            </a:r>
          </a:p>
          <a:p>
            <a:pPr marL="371788" lvl="1" indent="0">
              <a:buNone/>
            </a:pPr>
            <a:endParaRPr lang="en-US" sz="2575" dirty="0">
              <a:solidFill>
                <a:schemeClr val="tx1"/>
              </a:solidFill>
            </a:endParaRPr>
          </a:p>
          <a:p>
            <a:r>
              <a:rPr lang="en-US" sz="2982" dirty="0"/>
              <a:t>Contact the local OST office at: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916-978-6045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916-978-6168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053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"/>
            <a:ext cx="10430615" cy="929461"/>
          </a:xfrm>
          <a:ln w="15875">
            <a:noFill/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How will I receive my LBBP payment?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31890" y="2049336"/>
            <a:ext cx="11525312" cy="5572633"/>
          </a:xfrm>
        </p:spPr>
        <p:txBody>
          <a:bodyPr>
            <a:normAutofit/>
          </a:bodyPr>
          <a:lstStyle/>
          <a:p>
            <a:r>
              <a:rPr lang="en-US" sz="3796" dirty="0"/>
              <a:t>The payment will be deposited into your IIM account.  If your account has a(n):</a:t>
            </a:r>
          </a:p>
          <a:p>
            <a:pPr marL="0" indent="0">
              <a:buNone/>
            </a:pPr>
            <a:r>
              <a:rPr lang="en-US" sz="3253" dirty="0"/>
              <a:t> </a:t>
            </a:r>
          </a:p>
          <a:p>
            <a:pPr lvl="1"/>
            <a:r>
              <a:rPr lang="en-US" b="1" i="1" dirty="0">
                <a:solidFill>
                  <a:schemeClr val="tx1"/>
                </a:solidFill>
              </a:rPr>
              <a:t>Unrestricted</a:t>
            </a:r>
            <a:r>
              <a:rPr lang="en-US" dirty="0">
                <a:solidFill>
                  <a:schemeClr val="tx1"/>
                </a:solidFill>
              </a:rPr>
              <a:t> status, payment will automatically be processed if the balance is over $15.00 and/or you do not have any other real property interest</a:t>
            </a:r>
          </a:p>
          <a:p>
            <a:pPr marL="371788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b="1" i="1" dirty="0">
                <a:solidFill>
                  <a:schemeClr val="tx1"/>
                </a:solidFill>
              </a:rPr>
              <a:t>Voluntary Hold </a:t>
            </a:r>
            <a:r>
              <a:rPr lang="en-US" dirty="0">
                <a:solidFill>
                  <a:schemeClr val="tx1"/>
                </a:solidFill>
              </a:rPr>
              <a:t>status, payment will be made upon your request</a:t>
            </a:r>
          </a:p>
          <a:p>
            <a:pPr lvl="2"/>
            <a:r>
              <a:rPr lang="en-US" dirty="0"/>
              <a:t>C</a:t>
            </a:r>
            <a:r>
              <a:rPr lang="en-US" dirty="0">
                <a:solidFill>
                  <a:schemeClr val="tx1"/>
                </a:solidFill>
              </a:rPr>
              <a:t>ontact the TBCC or OST to request the funds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75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892" y="152400"/>
            <a:ext cx="10430615" cy="929461"/>
          </a:xfrm>
          <a:ln w="15875">
            <a:noFill/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How will I receive my LBBP payment?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616" y="2152606"/>
            <a:ext cx="11773169" cy="5680038"/>
          </a:xfrm>
        </p:spPr>
        <p:txBody>
          <a:bodyPr>
            <a:normAutofit/>
          </a:bodyPr>
          <a:lstStyle/>
          <a:p>
            <a:r>
              <a:rPr lang="en-US" sz="3796" dirty="0"/>
              <a:t>Three methods available: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Direct Deposit</a:t>
            </a:r>
            <a:r>
              <a:rPr lang="en-US" dirty="0">
                <a:solidFill>
                  <a:schemeClr val="tx1"/>
                </a:solidFill>
              </a:rPr>
              <a:t>: Automated Clearing House (ACH) electronic transfer to bank account on file 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Check</a:t>
            </a:r>
            <a:r>
              <a:rPr lang="en-US" dirty="0">
                <a:solidFill>
                  <a:schemeClr val="tx1"/>
                </a:solidFill>
              </a:rPr>
              <a:t> (US Treasury checks) mailed to address on record 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Can’t cash immediately without checking account and the funds are on hold for up to ten business days at the bank</a:t>
            </a:r>
          </a:p>
          <a:p>
            <a:pPr lvl="2"/>
            <a:r>
              <a:rPr lang="en-US" dirty="0"/>
              <a:t>Checks get lost it will take 6 months to a year to </a:t>
            </a:r>
            <a:r>
              <a:rPr lang="en-US"/>
              <a:t>recover funds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!</a:t>
            </a:r>
            <a:r>
              <a:rPr lang="en-US" dirty="0">
                <a:solidFill>
                  <a:schemeClr val="tx1"/>
                </a:solidFill>
              </a:rPr>
              <a:t> Check cashing businesses - You will pay high fees </a:t>
            </a:r>
            <a:r>
              <a:rPr lang="en-US" dirty="0">
                <a:solidFill>
                  <a:srgbClr val="FF0000"/>
                </a:solidFill>
              </a:rPr>
              <a:t>!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Chase debit card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chemeClr val="tx1"/>
                </a:solidFill>
              </a:rPr>
              <a:t> spending limits, many fees)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27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11256802" cy="929461"/>
          </a:xfrm>
          <a:ln w="15875">
            <a:noFill/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When can I request changes to my account?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616" y="2049335"/>
            <a:ext cx="11773169" cy="5779181"/>
          </a:xfrm>
        </p:spPr>
        <p:txBody>
          <a:bodyPr>
            <a:normAutofit/>
          </a:bodyPr>
          <a:lstStyle/>
          <a:p>
            <a:r>
              <a:rPr lang="en-US" sz="3796" b="1" cap="small" dirty="0">
                <a:solidFill>
                  <a:srgbClr val="FF0000"/>
                </a:solidFill>
              </a:rPr>
              <a:t>As  Soon  As  Possible!!</a:t>
            </a:r>
          </a:p>
          <a:p>
            <a:r>
              <a:rPr lang="en-US" sz="3796" dirty="0"/>
              <a:t>Addresses provided to OST are used to send offer letters.  </a:t>
            </a:r>
          </a:p>
          <a:p>
            <a:r>
              <a:rPr lang="en-US" sz="3796" dirty="0"/>
              <a:t>If you or family members are on the Where-Abouts Unknown (WAU) list, update your account address or you will not receive your offer</a:t>
            </a:r>
          </a:p>
          <a:p>
            <a:r>
              <a:rPr lang="en-US" sz="3796" dirty="0"/>
              <a:t>If you need to change your payment method, have your banking information available</a:t>
            </a:r>
            <a:r>
              <a:rPr lang="en-US" sz="3253" dirty="0"/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43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261"/>
            <a:ext cx="11050255" cy="929461"/>
          </a:xfrm>
          <a:ln w="15875">
            <a:noFill/>
          </a:ln>
        </p:spPr>
        <p:txBody>
          <a:bodyPr/>
          <a:lstStyle/>
          <a:p>
            <a:pPr algn="ctr"/>
            <a:r>
              <a:rPr lang="en-US" dirty="0"/>
              <a:t>Estate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38437" y="2152605"/>
            <a:ext cx="11153528" cy="6196405"/>
          </a:xfrm>
        </p:spPr>
        <p:txBody>
          <a:bodyPr>
            <a:normAutofit/>
          </a:bodyPr>
          <a:lstStyle/>
          <a:p>
            <a:r>
              <a:rPr lang="en-US" sz="3796" dirty="0"/>
              <a:t>If you wish not to sell your interest, consider a Will and/or Gift Deeds</a:t>
            </a:r>
          </a:p>
          <a:p>
            <a:r>
              <a:rPr lang="en-US" sz="3796" dirty="0"/>
              <a:t>Proper planning allows you to decide who should receive your interest ownership upon your death</a:t>
            </a:r>
          </a:p>
          <a:p>
            <a:r>
              <a:rPr lang="en-US" sz="3796" dirty="0"/>
              <a:t>AIPRA probate regulations apply if there is not a will or gift deed in place</a:t>
            </a:r>
          </a:p>
          <a:p>
            <a:r>
              <a:rPr lang="en-US" sz="3796" dirty="0"/>
              <a:t>Check for a non profit legal organization for assistance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9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1351" y="500231"/>
            <a:ext cx="9707701" cy="64029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0843" dirty="0"/>
              <a:t>AIPRA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5963" dirty="0">
                <a:solidFill>
                  <a:schemeClr val="tx1"/>
                </a:solidFill>
              </a:rPr>
              <a:t>American Indian Probate Reform Act of 2004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0CD86-7AF4-43A7-B1CA-F3DEB26B7B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3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1070</TotalTime>
  <Words>773</Words>
  <Application>Microsoft Office PowerPoint</Application>
  <PresentationFormat>Custom</PresentationFormat>
  <Paragraphs>113</Paragraphs>
  <Slides>15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Narrow</vt:lpstr>
      <vt:lpstr>Calibri</vt:lpstr>
      <vt:lpstr>Cambria Math</vt:lpstr>
      <vt:lpstr>Courier New</vt:lpstr>
      <vt:lpstr>Georgia</vt:lpstr>
      <vt:lpstr>Wingdings</vt:lpstr>
      <vt:lpstr>Wingdings 2</vt:lpstr>
      <vt:lpstr>Civic</vt:lpstr>
      <vt:lpstr> IIM ACCOUNTS Individual Indian Money Accounts    Also Known As  Where Abouts Unknown Accounts Trust Beneficiary Call Center</vt:lpstr>
      <vt:lpstr>What do I do if my name is inaccurate?</vt:lpstr>
      <vt:lpstr>What if my Date of Birth is Wrong?</vt:lpstr>
      <vt:lpstr>How do I update my address?</vt:lpstr>
      <vt:lpstr>How will I receive my LBBP payment?</vt:lpstr>
      <vt:lpstr>How will I receive my LBBP payment?</vt:lpstr>
      <vt:lpstr>When can I request changes to my account?</vt:lpstr>
      <vt:lpstr>Estate Planning</vt:lpstr>
      <vt:lpstr>AIPRA     American Indian Probate Reform Act of 2004</vt:lpstr>
      <vt:lpstr>AIPRA &lt; 5% (Less than)</vt:lpstr>
      <vt:lpstr>PowerPoint Presentation</vt:lpstr>
      <vt:lpstr>What  is  a  Life  Estate?</vt:lpstr>
      <vt:lpstr>How  do  I  know  if  I  own  land?</vt:lpstr>
      <vt:lpstr>How do I know if I have an Individual Indian Money (IIM) account?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IIM Accounts</dc:title>
  <dc:creator>Graham, Dorothy</dc:creator>
  <cp:lastModifiedBy>Alison Shubin</cp:lastModifiedBy>
  <cp:revision>64</cp:revision>
  <cp:lastPrinted>2016-03-02T17:18:37Z</cp:lastPrinted>
  <dcterms:created xsi:type="dcterms:W3CDTF">2015-02-13T04:52:25Z</dcterms:created>
  <dcterms:modified xsi:type="dcterms:W3CDTF">2016-03-02T17:25:53Z</dcterms:modified>
</cp:coreProperties>
</file>